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handoutMasterIdLst>
    <p:handoutMasterId r:id="rId17"/>
  </p:handoutMasterIdLst>
  <p:sldIdLst>
    <p:sldId id="256" r:id="rId2"/>
    <p:sldId id="289" r:id="rId3"/>
    <p:sldId id="315" r:id="rId4"/>
    <p:sldId id="287" r:id="rId5"/>
    <p:sldId id="307" r:id="rId6"/>
    <p:sldId id="316" r:id="rId7"/>
    <p:sldId id="310" r:id="rId8"/>
    <p:sldId id="311" r:id="rId9"/>
    <p:sldId id="314" r:id="rId10"/>
    <p:sldId id="312" r:id="rId11"/>
    <p:sldId id="313" r:id="rId12"/>
    <p:sldId id="317" r:id="rId13"/>
    <p:sldId id="308" r:id="rId14"/>
    <p:sldId id="286" r:id="rId15"/>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0B41E"/>
    <a:srgbClr val="337BB7"/>
    <a:srgbClr val="0067B4"/>
    <a:srgbClr val="005EA4"/>
    <a:srgbClr val="E6EDF8"/>
    <a:srgbClr val="FFFFFF"/>
    <a:srgbClr val="003399"/>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p:scale>
          <a:sx n="82" d="100"/>
          <a:sy n="82" d="100"/>
        </p:scale>
        <p:origin x="-780" y="392"/>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5123"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5124"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147973A-901A-4651-A92B-A4815FD1EB06}" type="slidenum">
              <a:rPr lang="en-US" altLang="en-US"/>
              <a:pPr/>
              <a:t>‹#›</a:t>
            </a:fld>
            <a:endParaRPr lang="en-US" altLang="en-US"/>
          </a:p>
        </p:txBody>
      </p:sp>
    </p:spTree>
    <p:extLst>
      <p:ext uri="{BB962C8B-B14F-4D97-AF65-F5344CB8AC3E}">
        <p14:creationId xmlns:p14="http://schemas.microsoft.com/office/powerpoint/2010/main" val="7051786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112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cs typeface="Arial" charset="0"/>
              </a:defRPr>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atin typeface="Arial" charset="0"/>
                <a:cs typeface="Arial" charset="0"/>
              </a:defRPr>
            </a:lvl1pPr>
          </a:lstStyle>
          <a:p>
            <a:pPr>
              <a:defRPr/>
            </a:pPr>
            <a:endParaRPr lang="en-US"/>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594E5613-CCC3-40F2-88C2-0AB18EBE7D0A}" type="slidenum">
              <a:rPr lang="en-US" altLang="en-US"/>
              <a:pPr/>
              <a:t>‹#›</a:t>
            </a:fld>
            <a:endParaRPr lang="en-US" altLang="en-US"/>
          </a:p>
        </p:txBody>
      </p:sp>
    </p:spTree>
    <p:extLst>
      <p:ext uri="{BB962C8B-B14F-4D97-AF65-F5344CB8AC3E}">
        <p14:creationId xmlns:p14="http://schemas.microsoft.com/office/powerpoint/2010/main" val="34159683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869496" y="4800600"/>
            <a:ext cx="7696200" cy="858838"/>
          </a:xfrm>
          <a:noFill/>
        </p:spPr>
        <p:txBody>
          <a:bodyPr/>
          <a:lstStyle>
            <a:lvl1pPr algn="ctr">
              <a:defRPr sz="3600">
                <a:solidFill>
                  <a:schemeClr val="tx1"/>
                </a:solidFill>
              </a:defRPr>
            </a:lvl1pPr>
          </a:lstStyle>
          <a:p>
            <a:pPr lvl="0"/>
            <a:r>
              <a:rPr lang="en-US" noProof="0" dirty="0"/>
              <a:t>Click to edit Master title style</a:t>
            </a:r>
          </a:p>
        </p:txBody>
      </p:sp>
      <p:pic>
        <p:nvPicPr>
          <p:cNvPr id="2" name="Picture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1"/>
            <a:ext cx="9144000" cy="8312727"/>
          </a:xfrm>
          <a:prstGeom prst="rect">
            <a:avLst/>
          </a:prstGeom>
        </p:spPr>
      </p:pic>
    </p:spTree>
    <p:extLst>
      <p:ext uri="{BB962C8B-B14F-4D97-AF65-F5344CB8AC3E}">
        <p14:creationId xmlns:p14="http://schemas.microsoft.com/office/powerpoint/2010/main" val="3576771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1E1458B5-AB29-469A-846B-31EF7E77F1FF}" type="datetime1">
              <a:rPr lang="en-US" smtClean="0"/>
              <a:t>2/9/2017</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6" name="Rectangle 6"/>
          <p:cNvSpPr>
            <a:spLocks noGrp="1" noChangeArrowheads="1"/>
          </p:cNvSpPr>
          <p:nvPr>
            <p:ph type="sldNum" sz="quarter" idx="12"/>
          </p:nvPr>
        </p:nvSpPr>
        <p:spPr/>
        <p:txBody>
          <a:bodyPr/>
          <a:lstStyle>
            <a:lvl1pPr>
              <a:defRPr/>
            </a:lvl1pPr>
          </a:lstStyle>
          <a:p>
            <a:fld id="{4E0EF991-30F0-4873-A17F-5FE061E214A5}" type="slidenum">
              <a:rPr lang="en-US" altLang="en-US"/>
              <a:pPr/>
              <a:t>‹#›</a:t>
            </a:fld>
            <a:endParaRPr lang="en-US" altLang="en-US"/>
          </a:p>
        </p:txBody>
      </p:sp>
    </p:spTree>
    <p:extLst>
      <p:ext uri="{BB962C8B-B14F-4D97-AF65-F5344CB8AC3E}">
        <p14:creationId xmlns:p14="http://schemas.microsoft.com/office/powerpoint/2010/main" val="1529577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03988" y="555625"/>
            <a:ext cx="2065337" cy="5845175"/>
          </a:xfrm>
        </p:spPr>
        <p:txBody>
          <a:bodyPr vert="eaVert"/>
          <a:lstStyle>
            <a:lvl1pPr>
              <a:defRPr>
                <a:solidFill>
                  <a:schemeClr val="tx1"/>
                </a:solidFill>
              </a:defRPr>
            </a:lvl1pPr>
          </a:lstStyle>
          <a:p>
            <a:r>
              <a:rPr lang="en-US" dirty="0"/>
              <a:t>Click to edit Master title style</a:t>
            </a:r>
          </a:p>
        </p:txBody>
      </p:sp>
      <p:sp>
        <p:nvSpPr>
          <p:cNvPr id="3" name="Vertical Text Placeholder 2"/>
          <p:cNvSpPr>
            <a:spLocks noGrp="1"/>
          </p:cNvSpPr>
          <p:nvPr>
            <p:ph type="body" orient="vert" idx="1"/>
          </p:nvPr>
        </p:nvSpPr>
        <p:spPr>
          <a:xfrm>
            <a:off x="304800" y="555625"/>
            <a:ext cx="6046788" cy="58451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74E72E4D-3A85-4153-96FD-3F5D99D42AAD}" type="datetime1">
              <a:rPr lang="en-US" smtClean="0"/>
              <a:t>2/9/2017</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6" name="Rectangle 6"/>
          <p:cNvSpPr>
            <a:spLocks noGrp="1" noChangeArrowheads="1"/>
          </p:cNvSpPr>
          <p:nvPr>
            <p:ph type="sldNum" sz="quarter" idx="12"/>
          </p:nvPr>
        </p:nvSpPr>
        <p:spPr/>
        <p:txBody>
          <a:bodyPr/>
          <a:lstStyle>
            <a:lvl1pPr>
              <a:defRPr/>
            </a:lvl1pPr>
          </a:lstStyle>
          <a:p>
            <a:fld id="{74F13FDE-621B-4612-9273-42100A4ED79A}" type="slidenum">
              <a:rPr lang="en-US" altLang="en-US"/>
              <a:pPr/>
              <a:t>‹#›</a:t>
            </a:fld>
            <a:endParaRPr lang="en-US" altLang="en-US"/>
          </a:p>
        </p:txBody>
      </p:sp>
    </p:spTree>
    <p:extLst>
      <p:ext uri="{BB962C8B-B14F-4D97-AF65-F5344CB8AC3E}">
        <p14:creationId xmlns:p14="http://schemas.microsoft.com/office/powerpoint/2010/main" val="11209219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73125" y="381000"/>
            <a:ext cx="7696200" cy="609600"/>
          </a:xfrm>
        </p:spPr>
        <p:txBody>
          <a:bodyPr/>
          <a:lstStyle>
            <a:lvl1pPr>
              <a:defRPr>
                <a:solidFill>
                  <a:schemeClr val="tx1"/>
                </a:solidFill>
              </a:defRPr>
            </a:lvl1pPr>
          </a:lstStyle>
          <a:p>
            <a:r>
              <a:rPr lang="en-US" dirty="0"/>
              <a:t>Click to edit Master title style</a:t>
            </a:r>
          </a:p>
        </p:txBody>
      </p:sp>
      <p:sp>
        <p:nvSpPr>
          <p:cNvPr id="3" name="Text Placeholder 2"/>
          <p:cNvSpPr>
            <a:spLocks noGrp="1"/>
          </p:cNvSpPr>
          <p:nvPr>
            <p:ph type="body" sz="half" idx="1"/>
          </p:nvPr>
        </p:nvSpPr>
        <p:spPr>
          <a:xfrm>
            <a:off x="304800" y="15240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5800" y="1524000"/>
            <a:ext cx="4038600" cy="4876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fld id="{4EA253A6-C3B8-4B5B-8052-A2B1719B96B2}" type="datetime1">
              <a:rPr lang="en-US" smtClean="0"/>
              <a:t>2/9/2017</a:t>
            </a:fld>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7" name="Slide Number Placeholder 6"/>
          <p:cNvSpPr>
            <a:spLocks noGrp="1" noChangeArrowheads="1"/>
          </p:cNvSpPr>
          <p:nvPr>
            <p:ph type="sldNum" sz="quarter" idx="12"/>
          </p:nvPr>
        </p:nvSpPr>
        <p:spPr/>
        <p:txBody>
          <a:bodyPr/>
          <a:lstStyle>
            <a:lvl1pPr>
              <a:defRPr/>
            </a:lvl1pPr>
          </a:lstStyle>
          <a:p>
            <a:fld id="{DA01661C-D953-4E6D-A4BC-6A3938A66238}" type="slidenum">
              <a:rPr lang="en-US" altLang="en-US"/>
              <a:pPr/>
              <a:t>‹#›</a:t>
            </a:fld>
            <a:endParaRPr lang="en-US" altLang="en-US"/>
          </a:p>
        </p:txBody>
      </p:sp>
    </p:spTree>
    <p:extLst>
      <p:ext uri="{BB962C8B-B14F-4D97-AF65-F5344CB8AC3E}">
        <p14:creationId xmlns:p14="http://schemas.microsoft.com/office/powerpoint/2010/main" val="39513864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873125" y="381000"/>
            <a:ext cx="7696200" cy="609600"/>
          </a:xfrm>
        </p:spPr>
        <p:txBody>
          <a:bodyPr/>
          <a:lstStyle>
            <a:lvl1pPr>
              <a:defRPr>
                <a:solidFill>
                  <a:schemeClr val="tx1"/>
                </a:solidFill>
              </a:defRPr>
            </a:lvl1pPr>
          </a:lstStyle>
          <a:p>
            <a:r>
              <a:rPr lang="en-US" dirty="0"/>
              <a:t>Click to edit Master title style</a:t>
            </a:r>
          </a:p>
        </p:txBody>
      </p:sp>
      <p:sp>
        <p:nvSpPr>
          <p:cNvPr id="3" name="Table Placeholder 2"/>
          <p:cNvSpPr>
            <a:spLocks noGrp="1"/>
          </p:cNvSpPr>
          <p:nvPr>
            <p:ph type="tbl" idx="1"/>
          </p:nvPr>
        </p:nvSpPr>
        <p:spPr>
          <a:xfrm>
            <a:off x="304800" y="1524000"/>
            <a:ext cx="8229600" cy="4876800"/>
          </a:xfrm>
        </p:spPr>
        <p:txBody>
          <a:bodyPr/>
          <a:lstStyle/>
          <a:p>
            <a:pPr lvl="0"/>
            <a:r>
              <a:rPr lang="en-US" noProof="0"/>
              <a:t>Click icon to add table</a:t>
            </a:r>
          </a:p>
        </p:txBody>
      </p:sp>
      <p:sp>
        <p:nvSpPr>
          <p:cNvPr id="4" name="Rectangle 4"/>
          <p:cNvSpPr>
            <a:spLocks noGrp="1" noChangeArrowheads="1"/>
          </p:cNvSpPr>
          <p:nvPr>
            <p:ph type="dt" sz="half" idx="10"/>
          </p:nvPr>
        </p:nvSpPr>
        <p:spPr/>
        <p:txBody>
          <a:bodyPr/>
          <a:lstStyle>
            <a:lvl1pPr>
              <a:defRPr/>
            </a:lvl1pPr>
          </a:lstStyle>
          <a:p>
            <a:pPr>
              <a:defRPr/>
            </a:pPr>
            <a:fld id="{C4E1B73F-CC06-4EAA-9F6D-A3256D900F41}" type="datetime1">
              <a:rPr lang="en-US" smtClean="0"/>
              <a:t>2/9/2017</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6" name="Rectangle 6"/>
          <p:cNvSpPr>
            <a:spLocks noGrp="1" noChangeArrowheads="1"/>
          </p:cNvSpPr>
          <p:nvPr>
            <p:ph type="sldNum" sz="quarter" idx="12"/>
          </p:nvPr>
        </p:nvSpPr>
        <p:spPr/>
        <p:txBody>
          <a:bodyPr/>
          <a:lstStyle>
            <a:lvl1pPr>
              <a:defRPr/>
            </a:lvl1pPr>
          </a:lstStyle>
          <a:p>
            <a:fld id="{D04641FB-C135-44A4-AC35-E9E2DD6B006A}" type="slidenum">
              <a:rPr lang="en-US" altLang="en-US"/>
              <a:pPr/>
              <a:t>‹#›</a:t>
            </a:fld>
            <a:endParaRPr lang="en-US" altLang="en-US"/>
          </a:p>
        </p:txBody>
      </p:sp>
    </p:spTree>
    <p:extLst>
      <p:ext uri="{BB962C8B-B14F-4D97-AF65-F5344CB8AC3E}">
        <p14:creationId xmlns:p14="http://schemas.microsoft.com/office/powerpoint/2010/main" val="3790016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73125" y="76200"/>
            <a:ext cx="7696200" cy="609600"/>
          </a:xfr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p:txBody>
          <a:bodyPr/>
          <a:lstStyle>
            <a:lvl1pPr>
              <a:defRPr/>
            </a:lvl1pPr>
          </a:lstStyle>
          <a:p>
            <a:pPr>
              <a:defRPr/>
            </a:pPr>
            <a:fld id="{60457DD1-2198-45DF-8198-D95E929722C7}" type="datetime1">
              <a:rPr lang="en-US" smtClean="0"/>
              <a:t>2/9/2017</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6" name="Rectangle 6"/>
          <p:cNvSpPr>
            <a:spLocks noGrp="1" noChangeArrowheads="1"/>
          </p:cNvSpPr>
          <p:nvPr>
            <p:ph type="sldNum" sz="quarter" idx="12"/>
          </p:nvPr>
        </p:nvSpPr>
        <p:spPr/>
        <p:txBody>
          <a:bodyPr/>
          <a:lstStyle>
            <a:lvl1pPr>
              <a:defRPr/>
            </a:lvl1pPr>
          </a:lstStyle>
          <a:p>
            <a:fld id="{AF30FBB2-AB8E-4E29-961D-EFEFEE14416A}" type="slidenum">
              <a:rPr lang="en-US" altLang="en-US"/>
              <a:pPr/>
              <a:t>‹#›</a:t>
            </a:fld>
            <a:endParaRPr lang="en-US" altLang="en-US"/>
          </a:p>
        </p:txBody>
      </p:sp>
    </p:spTree>
    <p:extLst>
      <p:ext uri="{BB962C8B-B14F-4D97-AF65-F5344CB8AC3E}">
        <p14:creationId xmlns:p14="http://schemas.microsoft.com/office/powerpoint/2010/main" val="3839300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rgbClr val="0070C0"/>
                </a:solidFill>
              </a:defRPr>
            </a:lvl1pPr>
          </a:lstStyle>
          <a:p>
            <a:r>
              <a:rPr lang="en-US" dirty="0"/>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fld id="{ECFC6799-E813-4A7C-8B64-F453DEB1B2AD}" type="datetime1">
              <a:rPr lang="en-US" smtClean="0"/>
              <a:t>2/9/2017</a:t>
            </a:fld>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6" name="Rectangle 6"/>
          <p:cNvSpPr>
            <a:spLocks noGrp="1" noChangeArrowheads="1"/>
          </p:cNvSpPr>
          <p:nvPr>
            <p:ph type="sldNum" sz="quarter" idx="12"/>
          </p:nvPr>
        </p:nvSpPr>
        <p:spPr/>
        <p:txBody>
          <a:bodyPr/>
          <a:lstStyle>
            <a:lvl1pPr>
              <a:defRPr/>
            </a:lvl1pPr>
          </a:lstStyle>
          <a:p>
            <a:fld id="{AC4A5AFB-5773-44B7-9238-E6A601B12B64}" type="slidenum">
              <a:rPr lang="en-US" altLang="en-US"/>
              <a:pPr/>
              <a:t>‹#›</a:t>
            </a:fld>
            <a:endParaRPr lang="en-US" altLang="en-US"/>
          </a:p>
        </p:txBody>
      </p:sp>
    </p:spTree>
    <p:extLst>
      <p:ext uri="{BB962C8B-B14F-4D97-AF65-F5344CB8AC3E}">
        <p14:creationId xmlns:p14="http://schemas.microsoft.com/office/powerpoint/2010/main" val="3635971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73125" y="381000"/>
            <a:ext cx="7696200" cy="609600"/>
          </a:xfrm>
        </p:spPr>
        <p:txBody>
          <a:bodyPr/>
          <a:lstStyle>
            <a:lvl1pPr>
              <a:defRPr>
                <a:solidFill>
                  <a:schemeClr val="tx1"/>
                </a:solidFill>
              </a:defRPr>
            </a:lvl1pPr>
          </a:lstStyle>
          <a:p>
            <a:r>
              <a:rPr lang="en-US" dirty="0"/>
              <a:t>Click to edit Master title style</a:t>
            </a:r>
          </a:p>
        </p:txBody>
      </p:sp>
      <p:sp>
        <p:nvSpPr>
          <p:cNvPr id="3" name="Content Placeholder 2"/>
          <p:cNvSpPr>
            <a:spLocks noGrp="1"/>
          </p:cNvSpPr>
          <p:nvPr>
            <p:ph sz="half" idx="1"/>
          </p:nvPr>
        </p:nvSpPr>
        <p:spPr>
          <a:xfrm>
            <a:off x="304800" y="15240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495800" y="1524000"/>
            <a:ext cx="40386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noChangeArrowheads="1"/>
          </p:cNvSpPr>
          <p:nvPr>
            <p:ph type="dt" sz="half" idx="10"/>
          </p:nvPr>
        </p:nvSpPr>
        <p:spPr/>
        <p:txBody>
          <a:bodyPr/>
          <a:lstStyle>
            <a:lvl1pPr>
              <a:defRPr/>
            </a:lvl1pPr>
          </a:lstStyle>
          <a:p>
            <a:pPr>
              <a:defRPr/>
            </a:pPr>
            <a:fld id="{43B97ABA-580A-4EFE-8D1D-B9EBC1FB7F30}" type="datetime1">
              <a:rPr lang="en-US" smtClean="0"/>
              <a:t>2/9/2017</a:t>
            </a:fld>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7" name="Slide Number Placeholder 6"/>
          <p:cNvSpPr>
            <a:spLocks noGrp="1" noChangeArrowheads="1"/>
          </p:cNvSpPr>
          <p:nvPr>
            <p:ph type="sldNum" sz="quarter" idx="12"/>
          </p:nvPr>
        </p:nvSpPr>
        <p:spPr/>
        <p:txBody>
          <a:bodyPr/>
          <a:lstStyle>
            <a:lvl1pPr>
              <a:defRPr/>
            </a:lvl1pPr>
          </a:lstStyle>
          <a:p>
            <a:fld id="{39B48CCC-6488-4A76-A2E0-6211CAD6A07F}" type="slidenum">
              <a:rPr lang="en-US" altLang="en-US"/>
              <a:pPr/>
              <a:t>‹#›</a:t>
            </a:fld>
            <a:endParaRPr lang="en-US" altLang="en-US"/>
          </a:p>
        </p:txBody>
      </p:sp>
    </p:spTree>
    <p:extLst>
      <p:ext uri="{BB962C8B-B14F-4D97-AF65-F5344CB8AC3E}">
        <p14:creationId xmlns:p14="http://schemas.microsoft.com/office/powerpoint/2010/main" val="2834383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lvl1pPr algn="ctr">
              <a:defRPr>
                <a:solidFill>
                  <a:schemeClr val="tx1"/>
                </a:solidFill>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p:txBody>
          <a:bodyPr/>
          <a:lstStyle>
            <a:lvl1pPr>
              <a:defRPr/>
            </a:lvl1pPr>
          </a:lstStyle>
          <a:p>
            <a:pPr>
              <a:defRPr/>
            </a:pPr>
            <a:fld id="{62D4A8CC-69F3-4E80-9464-A10CEB586FE0}" type="datetime1">
              <a:rPr lang="en-US" smtClean="0"/>
              <a:t>2/9/2017</a:t>
            </a:fld>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9" name="Rectangle 6"/>
          <p:cNvSpPr>
            <a:spLocks noGrp="1" noChangeArrowheads="1"/>
          </p:cNvSpPr>
          <p:nvPr>
            <p:ph type="sldNum" sz="quarter" idx="12"/>
          </p:nvPr>
        </p:nvSpPr>
        <p:spPr/>
        <p:txBody>
          <a:bodyPr/>
          <a:lstStyle>
            <a:lvl1pPr>
              <a:defRPr/>
            </a:lvl1pPr>
          </a:lstStyle>
          <a:p>
            <a:fld id="{27561DBE-0FD3-48E1-B3A3-C80E34B5C570}" type="slidenum">
              <a:rPr lang="en-US" altLang="en-US"/>
              <a:pPr/>
              <a:t>‹#›</a:t>
            </a:fld>
            <a:endParaRPr lang="en-US" altLang="en-US"/>
          </a:p>
        </p:txBody>
      </p:sp>
    </p:spTree>
    <p:extLst>
      <p:ext uri="{BB962C8B-B14F-4D97-AF65-F5344CB8AC3E}">
        <p14:creationId xmlns:p14="http://schemas.microsoft.com/office/powerpoint/2010/main" val="18033183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73125" y="381000"/>
            <a:ext cx="7696200" cy="609600"/>
          </a:xfrm>
        </p:spPr>
        <p:txBody>
          <a:bodyPr/>
          <a:lstStyle>
            <a:lvl1pPr>
              <a:defRPr>
                <a:solidFill>
                  <a:schemeClr val="tx1"/>
                </a:solidFill>
              </a:defRPr>
            </a:lvl1pPr>
          </a:lstStyle>
          <a:p>
            <a:r>
              <a:rPr lang="en-US" dirty="0"/>
              <a:t>Click to edit Master title style</a:t>
            </a:r>
          </a:p>
        </p:txBody>
      </p:sp>
      <p:sp>
        <p:nvSpPr>
          <p:cNvPr id="3" name="Rectangle 4"/>
          <p:cNvSpPr>
            <a:spLocks noGrp="1" noChangeArrowheads="1"/>
          </p:cNvSpPr>
          <p:nvPr>
            <p:ph type="dt" sz="half" idx="10"/>
          </p:nvPr>
        </p:nvSpPr>
        <p:spPr/>
        <p:txBody>
          <a:bodyPr/>
          <a:lstStyle>
            <a:lvl1pPr>
              <a:defRPr/>
            </a:lvl1pPr>
          </a:lstStyle>
          <a:p>
            <a:pPr>
              <a:defRPr/>
            </a:pPr>
            <a:fld id="{964F7394-4207-49EC-A74B-3BFD7FAADEA8}" type="datetime1">
              <a:rPr lang="en-US" smtClean="0"/>
              <a:t>2/9/2017</a:t>
            </a:fld>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5" name="Rectangle 6"/>
          <p:cNvSpPr>
            <a:spLocks noGrp="1" noChangeArrowheads="1"/>
          </p:cNvSpPr>
          <p:nvPr>
            <p:ph type="sldNum" sz="quarter" idx="12"/>
          </p:nvPr>
        </p:nvSpPr>
        <p:spPr/>
        <p:txBody>
          <a:bodyPr/>
          <a:lstStyle>
            <a:lvl1pPr>
              <a:defRPr/>
            </a:lvl1pPr>
          </a:lstStyle>
          <a:p>
            <a:fld id="{C051A44A-DE4A-4D68-959F-6AC02DBAC798}" type="slidenum">
              <a:rPr lang="en-US" altLang="en-US"/>
              <a:pPr/>
              <a:t>‹#›</a:t>
            </a:fld>
            <a:endParaRPr lang="en-US" altLang="en-US"/>
          </a:p>
        </p:txBody>
      </p:sp>
    </p:spTree>
    <p:extLst>
      <p:ext uri="{BB962C8B-B14F-4D97-AF65-F5344CB8AC3E}">
        <p14:creationId xmlns:p14="http://schemas.microsoft.com/office/powerpoint/2010/main" val="18233886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1B61E30B-0942-4832-9BE9-4956878CDC60}" type="datetime1">
              <a:rPr lang="en-US" smtClean="0"/>
              <a:t>2/9/2017</a:t>
            </a:fld>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4" name="Rectangle 6"/>
          <p:cNvSpPr>
            <a:spLocks noGrp="1" noChangeArrowheads="1"/>
          </p:cNvSpPr>
          <p:nvPr>
            <p:ph type="sldNum" sz="quarter" idx="12"/>
          </p:nvPr>
        </p:nvSpPr>
        <p:spPr/>
        <p:txBody>
          <a:bodyPr/>
          <a:lstStyle>
            <a:lvl1pPr>
              <a:defRPr/>
            </a:lvl1pPr>
          </a:lstStyle>
          <a:p>
            <a:fld id="{6191FBF0-3AAF-4CA5-A180-BC2E24C6AE2A}" type="slidenum">
              <a:rPr lang="en-US" altLang="en-US"/>
              <a:pPr/>
              <a:t>‹#›</a:t>
            </a:fld>
            <a:endParaRPr lang="en-US" altLang="en-US"/>
          </a:p>
        </p:txBody>
      </p:sp>
    </p:spTree>
    <p:extLst>
      <p:ext uri="{BB962C8B-B14F-4D97-AF65-F5344CB8AC3E}">
        <p14:creationId xmlns:p14="http://schemas.microsoft.com/office/powerpoint/2010/main" val="3522406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solidFill>
                  <a:schemeClr val="tx1"/>
                </a:solidFill>
              </a:defRPr>
            </a:lvl1pPr>
          </a:lstStyle>
          <a:p>
            <a:r>
              <a:rPr lang="en-US" dirty="0"/>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fld id="{96790FD3-E91F-4C7F-AB65-40739AC1F2E5}" type="datetime1">
              <a:rPr lang="en-US" smtClean="0"/>
              <a:t>2/9/2017</a:t>
            </a:fld>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7" name="Slide Number Placeholder 6"/>
          <p:cNvSpPr>
            <a:spLocks noGrp="1" noChangeArrowheads="1"/>
          </p:cNvSpPr>
          <p:nvPr>
            <p:ph type="sldNum" sz="quarter" idx="12"/>
          </p:nvPr>
        </p:nvSpPr>
        <p:spPr/>
        <p:txBody>
          <a:bodyPr/>
          <a:lstStyle>
            <a:lvl1pPr>
              <a:defRPr/>
            </a:lvl1pPr>
          </a:lstStyle>
          <a:p>
            <a:fld id="{DA746274-FEB3-4F07-A9AC-051F383F5D1B}" type="slidenum">
              <a:rPr lang="en-US" altLang="en-US"/>
              <a:pPr/>
              <a:t>‹#›</a:t>
            </a:fld>
            <a:endParaRPr lang="en-US" altLang="en-US"/>
          </a:p>
        </p:txBody>
      </p:sp>
    </p:spTree>
    <p:extLst>
      <p:ext uri="{BB962C8B-B14F-4D97-AF65-F5344CB8AC3E}">
        <p14:creationId xmlns:p14="http://schemas.microsoft.com/office/powerpoint/2010/main" val="21764890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solidFill>
                  <a:srgbClr val="0070C0"/>
                </a:solidFill>
              </a:defRPr>
            </a:lvl1pPr>
          </a:lstStyle>
          <a:p>
            <a:r>
              <a:rPr lang="en-US" dirty="0"/>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noChangeArrowheads="1"/>
          </p:cNvSpPr>
          <p:nvPr>
            <p:ph type="dt" sz="half" idx="10"/>
          </p:nvPr>
        </p:nvSpPr>
        <p:spPr/>
        <p:txBody>
          <a:bodyPr/>
          <a:lstStyle>
            <a:lvl1pPr>
              <a:defRPr/>
            </a:lvl1pPr>
          </a:lstStyle>
          <a:p>
            <a:pPr>
              <a:defRPr/>
            </a:pPr>
            <a:fld id="{51C34CC7-1DB9-40B6-A0B4-5C544F450D8C}" type="datetime1">
              <a:rPr lang="en-US" smtClean="0"/>
              <a:t>2/9/2017</a:t>
            </a:fld>
            <a:endParaRPr lang="en-US"/>
          </a:p>
        </p:txBody>
      </p:sp>
      <p:sp>
        <p:nvSpPr>
          <p:cNvPr id="6" name="Footer Placeholder 5"/>
          <p:cNvSpPr>
            <a:spLocks noGrp="1" noChangeArrowheads="1"/>
          </p:cNvSpPr>
          <p:nvPr>
            <p:ph type="ftr" sz="quarter" idx="11"/>
          </p:nvPr>
        </p:nvSpPr>
        <p:spPr/>
        <p:txBody>
          <a:bodyPr/>
          <a:lstStyle>
            <a:lvl1pPr>
              <a:defRPr/>
            </a:lvl1pPr>
          </a:lstStyle>
          <a:p>
            <a:pPr>
              <a:defRPr/>
            </a:pPr>
            <a:r>
              <a:rPr lang="en-US"/>
              <a:t>www.fispalive.com Nashville 2017</a:t>
            </a:r>
          </a:p>
        </p:txBody>
      </p:sp>
      <p:sp>
        <p:nvSpPr>
          <p:cNvPr id="7" name="Slide Number Placeholder 6"/>
          <p:cNvSpPr>
            <a:spLocks noGrp="1" noChangeArrowheads="1"/>
          </p:cNvSpPr>
          <p:nvPr>
            <p:ph type="sldNum" sz="quarter" idx="12"/>
          </p:nvPr>
        </p:nvSpPr>
        <p:spPr/>
        <p:txBody>
          <a:bodyPr/>
          <a:lstStyle>
            <a:lvl1pPr>
              <a:defRPr/>
            </a:lvl1pPr>
          </a:lstStyle>
          <a:p>
            <a:fld id="{BC306989-8ED3-40CF-9216-228F1FAC2E22}" type="slidenum">
              <a:rPr lang="en-US" altLang="en-US"/>
              <a:pPr/>
              <a:t>‹#›</a:t>
            </a:fld>
            <a:endParaRPr lang="en-US" altLang="en-US"/>
          </a:p>
        </p:txBody>
      </p:sp>
    </p:spTree>
    <p:extLst>
      <p:ext uri="{BB962C8B-B14F-4D97-AF65-F5344CB8AC3E}">
        <p14:creationId xmlns:p14="http://schemas.microsoft.com/office/powerpoint/2010/main" val="4654827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873125" y="457200"/>
            <a:ext cx="7696200" cy="60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 name="Rectangle 4"/>
          <p:cNvSpPr>
            <a:spLocks noGrp="1" noChangeArrowheads="1"/>
          </p:cNvSpPr>
          <p:nvPr>
            <p:ph type="dt" sz="half" idx="2"/>
          </p:nvPr>
        </p:nvSpPr>
        <p:spPr bwMode="auto">
          <a:xfrm>
            <a:off x="457200" y="65055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900">
                <a:latin typeface="Arial" charset="0"/>
                <a:cs typeface="Arial" charset="0"/>
              </a:defRPr>
            </a:lvl1pPr>
          </a:lstStyle>
          <a:p>
            <a:pPr>
              <a:defRPr/>
            </a:pPr>
            <a:fld id="{32F957EA-F153-41B7-B149-7B51169E82B1}" type="datetime1">
              <a:rPr lang="en-US" smtClean="0"/>
              <a:t>2/9/2017</a:t>
            </a:fld>
            <a:endParaRPr lang="en-US"/>
          </a:p>
        </p:txBody>
      </p:sp>
      <p:sp>
        <p:nvSpPr>
          <p:cNvPr id="3" name="Rectangle 5"/>
          <p:cNvSpPr>
            <a:spLocks noGrp="1" noChangeArrowheads="1"/>
          </p:cNvSpPr>
          <p:nvPr>
            <p:ph type="ftr" sz="quarter" idx="3"/>
          </p:nvPr>
        </p:nvSpPr>
        <p:spPr bwMode="auto">
          <a:xfrm>
            <a:off x="6019800" y="6505575"/>
            <a:ext cx="2895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latin typeface="Arial" charset="0"/>
                <a:cs typeface="Arial" charset="0"/>
              </a:defRPr>
            </a:lvl1pPr>
          </a:lstStyle>
          <a:p>
            <a:pPr>
              <a:defRPr/>
            </a:pPr>
            <a:r>
              <a:rPr lang="en-US"/>
              <a:t>www.fispalive.com Nashville 2017</a:t>
            </a:r>
          </a:p>
        </p:txBody>
      </p:sp>
      <p:sp>
        <p:nvSpPr>
          <p:cNvPr id="1030" name="Rectangle 6"/>
          <p:cNvSpPr>
            <a:spLocks noGrp="1" noChangeArrowheads="1"/>
          </p:cNvSpPr>
          <p:nvPr>
            <p:ph type="sldNum" sz="quarter" idx="4"/>
          </p:nvPr>
        </p:nvSpPr>
        <p:spPr bwMode="auto">
          <a:xfrm>
            <a:off x="3429000" y="6505575"/>
            <a:ext cx="21336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900"/>
            </a:lvl1pPr>
          </a:lstStyle>
          <a:p>
            <a:fld id="{B5C6B8AB-9343-4880-89A5-22336BE39BBE}" type="slidenum">
              <a:rPr lang="en-US" altLang="en-US"/>
              <a:pPr/>
              <a:t>‹#›</a:t>
            </a:fld>
            <a:endParaRPr lang="en-US" altLang="en-US"/>
          </a:p>
        </p:txBody>
      </p:sp>
      <p:sp>
        <p:nvSpPr>
          <p:cNvPr id="4" name="Text Placeholder 3"/>
          <p:cNvSpPr>
            <a:spLocks noGrp="1" noChangeArrowheads="1"/>
          </p:cNvSpPr>
          <p:nvPr>
            <p:ph type="body" idx="1"/>
          </p:nvPr>
        </p:nvSpPr>
        <p:spPr bwMode="auto">
          <a:xfrm>
            <a:off x="304800" y="1524000"/>
            <a:ext cx="8229600" cy="487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1" name="Line 18"/>
          <p:cNvSpPr>
            <a:spLocks noChangeShapeType="1"/>
          </p:cNvSpPr>
          <p:nvPr/>
        </p:nvSpPr>
        <p:spPr bwMode="auto">
          <a:xfrm>
            <a:off x="228600" y="6477000"/>
            <a:ext cx="86868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pic>
        <p:nvPicPr>
          <p:cNvPr id="5" name="Picture 4"/>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0" y="0"/>
            <a:ext cx="9144000" cy="5915891"/>
          </a:xfrm>
          <a:prstGeom prst="rect">
            <a:avLst/>
          </a:prstGeom>
        </p:spPr>
      </p:pic>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Lst>
  <p:hf hdr="0"/>
  <p:txStyles>
    <p:titleStyle>
      <a:lvl1pPr algn="l" rtl="0" eaLnBrk="0" fontAlgn="base" hangingPunct="0">
        <a:spcBef>
          <a:spcPct val="0"/>
        </a:spcBef>
        <a:spcAft>
          <a:spcPct val="0"/>
        </a:spcAft>
        <a:defRPr sz="40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cs typeface="Arial" charset="0"/>
        </a:defRPr>
      </a:lvl2pPr>
      <a:lvl3pPr algn="l" rtl="0" eaLnBrk="0" fontAlgn="base" hangingPunct="0">
        <a:spcBef>
          <a:spcPct val="0"/>
        </a:spcBef>
        <a:spcAft>
          <a:spcPct val="0"/>
        </a:spcAft>
        <a:defRPr sz="4000" b="1">
          <a:solidFill>
            <a:schemeClr val="tx2"/>
          </a:solidFill>
          <a:latin typeface="Arial" charset="0"/>
          <a:cs typeface="Arial" charset="0"/>
        </a:defRPr>
      </a:lvl3pPr>
      <a:lvl4pPr algn="l" rtl="0" eaLnBrk="0" fontAlgn="base" hangingPunct="0">
        <a:spcBef>
          <a:spcPct val="0"/>
        </a:spcBef>
        <a:spcAft>
          <a:spcPct val="0"/>
        </a:spcAft>
        <a:defRPr sz="4000" b="1">
          <a:solidFill>
            <a:schemeClr val="tx2"/>
          </a:solidFill>
          <a:latin typeface="Arial" charset="0"/>
          <a:cs typeface="Arial" charset="0"/>
        </a:defRPr>
      </a:lvl4pPr>
      <a:lvl5pPr algn="l" rtl="0" eaLnBrk="0" fontAlgn="base" hangingPunct="0">
        <a:spcBef>
          <a:spcPct val="0"/>
        </a:spcBef>
        <a:spcAft>
          <a:spcPct val="0"/>
        </a:spcAft>
        <a:defRPr sz="4000" b="1">
          <a:solidFill>
            <a:schemeClr val="tx2"/>
          </a:solidFill>
          <a:latin typeface="Arial" charset="0"/>
          <a:cs typeface="Arial" charset="0"/>
        </a:defRPr>
      </a:lvl5pPr>
      <a:lvl6pPr marL="457200" algn="l" rtl="0" eaLnBrk="1" fontAlgn="base" hangingPunct="1">
        <a:spcBef>
          <a:spcPct val="0"/>
        </a:spcBef>
        <a:spcAft>
          <a:spcPct val="0"/>
        </a:spcAft>
        <a:defRPr sz="4000" b="1">
          <a:solidFill>
            <a:schemeClr val="tx2"/>
          </a:solidFill>
          <a:latin typeface="Arial" charset="0"/>
          <a:cs typeface="Arial" charset="0"/>
        </a:defRPr>
      </a:lvl6pPr>
      <a:lvl7pPr marL="914400" algn="l" rtl="0" eaLnBrk="1" fontAlgn="base" hangingPunct="1">
        <a:spcBef>
          <a:spcPct val="0"/>
        </a:spcBef>
        <a:spcAft>
          <a:spcPct val="0"/>
        </a:spcAft>
        <a:defRPr sz="4000" b="1">
          <a:solidFill>
            <a:schemeClr val="tx2"/>
          </a:solidFill>
          <a:latin typeface="Arial" charset="0"/>
          <a:cs typeface="Arial" charset="0"/>
        </a:defRPr>
      </a:lvl7pPr>
      <a:lvl8pPr marL="1371600" algn="l" rtl="0" eaLnBrk="1" fontAlgn="base" hangingPunct="1">
        <a:spcBef>
          <a:spcPct val="0"/>
        </a:spcBef>
        <a:spcAft>
          <a:spcPct val="0"/>
        </a:spcAft>
        <a:defRPr sz="4000" b="1">
          <a:solidFill>
            <a:schemeClr val="tx2"/>
          </a:solidFill>
          <a:latin typeface="Arial" charset="0"/>
          <a:cs typeface="Arial" charset="0"/>
        </a:defRPr>
      </a:lvl8pPr>
      <a:lvl9pPr marL="1828800" algn="l" rtl="0" eaLnBrk="1" fontAlgn="base" hangingPunct="1">
        <a:spcBef>
          <a:spcPct val="0"/>
        </a:spcBef>
        <a:spcAft>
          <a:spcPct val="0"/>
        </a:spcAft>
        <a:defRPr sz="4000" b="1">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lr>
          <a:srgbClr val="3368A7"/>
        </a:buClr>
        <a:buFont typeface="Wingdings" panose="05000000000000000000" pitchFamily="2" charset="2"/>
        <a:buChar char="v"/>
        <a:defRPr sz="28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law.cornell.edu/uscode/text/47/224#fn002006"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ctrTitle"/>
          </p:nvPr>
        </p:nvSpPr>
        <p:spPr bwMode="gray">
          <a:xfrm>
            <a:off x="1828800" y="3886200"/>
            <a:ext cx="7315200" cy="685800"/>
          </a:xfrm>
          <a:extLst>
            <a:ext uri="{AF507438-7753-43E0-B8FC-AC1667EBCBE1}">
              <a14:hiddenEffects xmlns:a14="http://schemas.microsoft.com/office/drawing/2010/main">
                <a:effectLst>
                  <a:outerShdw dist="40161" dir="4293903" algn="ctr" rotWithShape="0">
                    <a:srgbClr val="C0C0C0">
                      <a:alpha val="50000"/>
                    </a:srgbClr>
                  </a:outerShdw>
                </a:effectLst>
              </a14:hiddenEffects>
            </a:ext>
          </a:extLst>
        </p:spPr>
        <p:txBody>
          <a:bodyPr/>
          <a:lstStyle/>
          <a:p>
            <a:pPr eaLnBrk="1" hangingPunct="1"/>
            <a:r>
              <a:rPr lang="en-US" altLang="en-US" sz="3200" dirty="0" smtClean="0"/>
              <a:t>   Rules of Digging Up the Road</a:t>
            </a:r>
            <a:endParaRPr lang="en-US" altLang="en-US" sz="3200" dirty="0"/>
          </a:p>
        </p:txBody>
      </p:sp>
      <p:sp>
        <p:nvSpPr>
          <p:cNvPr id="4" name="Rectangle 2"/>
          <p:cNvSpPr txBox="1">
            <a:spLocks noChangeArrowheads="1"/>
          </p:cNvSpPr>
          <p:nvPr/>
        </p:nvSpPr>
        <p:spPr bwMode="gray">
          <a:xfrm>
            <a:off x="2286000" y="4419600"/>
            <a:ext cx="6629400" cy="947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40161" dir="4293903" algn="ctr" rotWithShape="0">
                    <a:srgbClr val="C0C0C0">
                      <a:alpha val="50000"/>
                    </a:srgbClr>
                  </a:outerShdw>
                </a:effectLst>
              </a14:hiddenEffects>
            </a:ext>
          </a:extLst>
        </p:spPr>
        <p:txBody>
          <a:bodyPr anchor="ctr"/>
          <a:lstStyle>
            <a:lvl1pPr algn="ctr" rtl="0" eaLnBrk="0" fontAlgn="base" hangingPunct="0">
              <a:spcBef>
                <a:spcPct val="0"/>
              </a:spcBef>
              <a:spcAft>
                <a:spcPct val="0"/>
              </a:spcAft>
              <a:defRPr sz="3600" b="1">
                <a:solidFill>
                  <a:schemeClr val="tx2"/>
                </a:solidFill>
                <a:latin typeface="+mj-lt"/>
                <a:ea typeface="+mj-ea"/>
                <a:cs typeface="+mj-cs"/>
              </a:defRPr>
            </a:lvl1pPr>
            <a:lvl2pPr algn="l" rtl="0" eaLnBrk="0" fontAlgn="base" hangingPunct="0">
              <a:spcBef>
                <a:spcPct val="0"/>
              </a:spcBef>
              <a:spcAft>
                <a:spcPct val="0"/>
              </a:spcAft>
              <a:defRPr sz="4000" b="1">
                <a:solidFill>
                  <a:schemeClr val="tx2"/>
                </a:solidFill>
                <a:latin typeface="Arial" charset="0"/>
                <a:cs typeface="Arial" charset="0"/>
              </a:defRPr>
            </a:lvl2pPr>
            <a:lvl3pPr algn="l" rtl="0" eaLnBrk="0" fontAlgn="base" hangingPunct="0">
              <a:spcBef>
                <a:spcPct val="0"/>
              </a:spcBef>
              <a:spcAft>
                <a:spcPct val="0"/>
              </a:spcAft>
              <a:defRPr sz="4000" b="1">
                <a:solidFill>
                  <a:schemeClr val="tx2"/>
                </a:solidFill>
                <a:latin typeface="Arial" charset="0"/>
                <a:cs typeface="Arial" charset="0"/>
              </a:defRPr>
            </a:lvl3pPr>
            <a:lvl4pPr algn="l" rtl="0" eaLnBrk="0" fontAlgn="base" hangingPunct="0">
              <a:spcBef>
                <a:spcPct val="0"/>
              </a:spcBef>
              <a:spcAft>
                <a:spcPct val="0"/>
              </a:spcAft>
              <a:defRPr sz="4000" b="1">
                <a:solidFill>
                  <a:schemeClr val="tx2"/>
                </a:solidFill>
                <a:latin typeface="Arial" charset="0"/>
                <a:cs typeface="Arial" charset="0"/>
              </a:defRPr>
            </a:lvl4pPr>
            <a:lvl5pPr algn="l" rtl="0" eaLnBrk="0" fontAlgn="base" hangingPunct="0">
              <a:spcBef>
                <a:spcPct val="0"/>
              </a:spcBef>
              <a:spcAft>
                <a:spcPct val="0"/>
              </a:spcAft>
              <a:defRPr sz="4000" b="1">
                <a:solidFill>
                  <a:schemeClr val="tx2"/>
                </a:solidFill>
                <a:latin typeface="Arial" charset="0"/>
                <a:cs typeface="Arial" charset="0"/>
              </a:defRPr>
            </a:lvl5pPr>
            <a:lvl6pPr marL="457200" algn="l" rtl="0" eaLnBrk="1" fontAlgn="base" hangingPunct="1">
              <a:spcBef>
                <a:spcPct val="0"/>
              </a:spcBef>
              <a:spcAft>
                <a:spcPct val="0"/>
              </a:spcAft>
              <a:defRPr sz="4000" b="1">
                <a:solidFill>
                  <a:schemeClr val="tx2"/>
                </a:solidFill>
                <a:latin typeface="Arial" charset="0"/>
                <a:cs typeface="Arial" charset="0"/>
              </a:defRPr>
            </a:lvl6pPr>
            <a:lvl7pPr marL="914400" algn="l" rtl="0" eaLnBrk="1" fontAlgn="base" hangingPunct="1">
              <a:spcBef>
                <a:spcPct val="0"/>
              </a:spcBef>
              <a:spcAft>
                <a:spcPct val="0"/>
              </a:spcAft>
              <a:defRPr sz="4000" b="1">
                <a:solidFill>
                  <a:schemeClr val="tx2"/>
                </a:solidFill>
                <a:latin typeface="Arial" charset="0"/>
                <a:cs typeface="Arial" charset="0"/>
              </a:defRPr>
            </a:lvl7pPr>
            <a:lvl8pPr marL="1371600" algn="l" rtl="0" eaLnBrk="1" fontAlgn="base" hangingPunct="1">
              <a:spcBef>
                <a:spcPct val="0"/>
              </a:spcBef>
              <a:spcAft>
                <a:spcPct val="0"/>
              </a:spcAft>
              <a:defRPr sz="4000" b="1">
                <a:solidFill>
                  <a:schemeClr val="tx2"/>
                </a:solidFill>
                <a:latin typeface="Arial" charset="0"/>
                <a:cs typeface="Arial" charset="0"/>
              </a:defRPr>
            </a:lvl8pPr>
            <a:lvl9pPr marL="1828800" algn="l" rtl="0" eaLnBrk="1" fontAlgn="base" hangingPunct="1">
              <a:spcBef>
                <a:spcPct val="0"/>
              </a:spcBef>
              <a:spcAft>
                <a:spcPct val="0"/>
              </a:spcAft>
              <a:defRPr sz="4000" b="1">
                <a:solidFill>
                  <a:schemeClr val="tx2"/>
                </a:solidFill>
                <a:latin typeface="Arial" charset="0"/>
                <a:cs typeface="Arial" charset="0"/>
              </a:defRPr>
            </a:lvl9pPr>
          </a:lstStyle>
          <a:p>
            <a:pPr eaLnBrk="1" hangingPunct="1">
              <a:defRPr/>
            </a:pPr>
            <a:r>
              <a:rPr lang="en-US" sz="3200" kern="0" dirty="0" smtClean="0">
                <a:solidFill>
                  <a:schemeClr val="tx1"/>
                </a:solidFill>
              </a:rPr>
              <a:t>  And Hanging Things on Poles</a:t>
            </a:r>
            <a:endParaRPr lang="en-US" sz="3200" kern="0" dirty="0">
              <a:solidFill>
                <a:schemeClr val="tx1"/>
              </a:solidFill>
            </a:endParaRPr>
          </a:p>
        </p:txBody>
      </p:sp>
      <p:sp>
        <p:nvSpPr>
          <p:cNvPr id="2" name="TextBox 1"/>
          <p:cNvSpPr txBox="1"/>
          <p:nvPr/>
        </p:nvSpPr>
        <p:spPr>
          <a:xfrm>
            <a:off x="3772546" y="5867400"/>
            <a:ext cx="5029200" cy="1754326"/>
          </a:xfrm>
          <a:prstGeom prst="rect">
            <a:avLst/>
          </a:prstGeom>
          <a:noFill/>
        </p:spPr>
        <p:txBody>
          <a:bodyPr wrap="square" rtlCol="0">
            <a:spAutoFit/>
          </a:bodyPr>
          <a:lstStyle/>
          <a:p>
            <a:r>
              <a:rPr lang="en-US" dirty="0" smtClean="0"/>
              <a:t>Kris Twomey		</a:t>
            </a:r>
          </a:p>
          <a:p>
            <a:r>
              <a:rPr lang="en-US" dirty="0" smtClean="0"/>
              <a:t>Law Office of Kristopher E. Twomey, P.C.</a:t>
            </a:r>
          </a:p>
          <a:p>
            <a:endParaRPr lang="en-US" dirty="0"/>
          </a:p>
          <a:p>
            <a:r>
              <a:rPr lang="en-US" dirty="0" smtClean="0"/>
              <a:t>Donny Smith</a:t>
            </a:r>
          </a:p>
          <a:p>
            <a:r>
              <a:rPr lang="en-US" dirty="0" err="1" smtClean="0"/>
              <a:t>Fibersmith</a:t>
            </a:r>
            <a:endParaRPr lang="en-US" dirty="0" smtClean="0"/>
          </a:p>
          <a:p>
            <a:r>
              <a:rPr lang="en-US" dirty="0" smtClean="0"/>
              <a:t>			February 16, 2017</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696200" cy="609600"/>
          </a:xfrm>
        </p:spPr>
        <p:txBody>
          <a:bodyPr/>
          <a:lstStyle/>
          <a:p>
            <a:r>
              <a:rPr lang="en-US" altLang="en-US" sz="3200" dirty="0">
                <a:solidFill>
                  <a:prstClr val="white"/>
                </a:solidFill>
              </a:rPr>
              <a:t>Legal Authority for Access to </a:t>
            </a:r>
            <a:r>
              <a:rPr lang="en-US" altLang="en-US" sz="3200" dirty="0" smtClean="0">
                <a:solidFill>
                  <a:prstClr val="white"/>
                </a:solidFill>
              </a:rPr>
              <a:t>Poles</a:t>
            </a:r>
            <a:endParaRPr lang="en-US" dirty="0"/>
          </a:p>
        </p:txBody>
      </p:sp>
      <p:sp>
        <p:nvSpPr>
          <p:cNvPr id="3" name="Content Placeholder 2"/>
          <p:cNvSpPr>
            <a:spLocks noGrp="1"/>
          </p:cNvSpPr>
          <p:nvPr>
            <p:ph idx="1"/>
          </p:nvPr>
        </p:nvSpPr>
        <p:spPr>
          <a:xfrm>
            <a:off x="304800" y="1143000"/>
            <a:ext cx="8229600" cy="4876800"/>
          </a:xfrm>
        </p:spPr>
        <p:txBody>
          <a:bodyPr/>
          <a:lstStyle/>
          <a:p>
            <a:pPr marL="0" indent="0" algn="ctr">
              <a:buNone/>
            </a:pPr>
            <a:r>
              <a:rPr lang="en-US" sz="2400" dirty="0" smtClean="0"/>
              <a:t>Some more caveats…</a:t>
            </a:r>
          </a:p>
          <a:p>
            <a:pPr lvl="1"/>
            <a:r>
              <a:rPr lang="en-US" sz="2400" dirty="0" smtClean="0"/>
              <a:t>Only apply to investor-owned utilities, i.e., not co-ops</a:t>
            </a:r>
          </a:p>
          <a:p>
            <a:pPr lvl="1"/>
            <a:r>
              <a:rPr lang="en-US" sz="2400" dirty="0" smtClean="0"/>
              <a:t>Reverse Preemption in 20 States</a:t>
            </a:r>
          </a:p>
        </p:txBody>
      </p:sp>
      <p:sp>
        <p:nvSpPr>
          <p:cNvPr id="4" name="Date Placeholder 3"/>
          <p:cNvSpPr>
            <a:spLocks noGrp="1"/>
          </p:cNvSpPr>
          <p:nvPr>
            <p:ph type="dt" sz="half" idx="10"/>
          </p:nvPr>
        </p:nvSpPr>
        <p:spPr/>
        <p:txBody>
          <a:bodyPr/>
          <a:lstStyle/>
          <a:p>
            <a:pPr>
              <a:defRPr/>
            </a:pPr>
            <a:fld id="{60457DD1-2198-45DF-8198-D95E929722C7}" type="datetime1">
              <a:rPr lang="en-US" smtClean="0"/>
              <a:t>2/14/2017</a:t>
            </a:fld>
            <a:endParaRPr lang="en-US"/>
          </a:p>
        </p:txBody>
      </p:sp>
      <p:sp>
        <p:nvSpPr>
          <p:cNvPr id="5" name="Footer Placeholder 4"/>
          <p:cNvSpPr>
            <a:spLocks noGrp="1"/>
          </p:cNvSpPr>
          <p:nvPr>
            <p:ph type="ftr" sz="quarter" idx="11"/>
          </p:nvPr>
        </p:nvSpPr>
        <p:spPr/>
        <p:txBody>
          <a:bodyPr/>
          <a:lstStyle/>
          <a:p>
            <a:pPr>
              <a:defRPr/>
            </a:pPr>
            <a:r>
              <a:rPr lang="en-US" smtClean="0"/>
              <a:t>www.fispalive.com Nashville 2017</a:t>
            </a:r>
            <a:endParaRPr lang="en-US"/>
          </a:p>
        </p:txBody>
      </p:sp>
      <p:sp>
        <p:nvSpPr>
          <p:cNvPr id="6" name="Slide Number Placeholder 5"/>
          <p:cNvSpPr>
            <a:spLocks noGrp="1"/>
          </p:cNvSpPr>
          <p:nvPr>
            <p:ph type="sldNum" sz="quarter" idx="12"/>
          </p:nvPr>
        </p:nvSpPr>
        <p:spPr/>
        <p:txBody>
          <a:bodyPr/>
          <a:lstStyle/>
          <a:p>
            <a:fld id="{AF30FBB2-AB8E-4E29-961D-EFEFEE14416A}" type="slidenum">
              <a:rPr lang="en-US" altLang="en-US" smtClean="0"/>
              <a:pPr/>
              <a:t>10</a:t>
            </a:fld>
            <a:endParaRPr lang="en-US" altLang="en-US"/>
          </a:p>
        </p:txBody>
      </p:sp>
      <p:graphicFrame>
        <p:nvGraphicFramePr>
          <p:cNvPr id="7" name="Table 6"/>
          <p:cNvGraphicFramePr>
            <a:graphicFrameLocks noGrp="1"/>
          </p:cNvGraphicFramePr>
          <p:nvPr>
            <p:extLst>
              <p:ext uri="{D42A27DB-BD31-4B8C-83A1-F6EECF244321}">
                <p14:modId xmlns:p14="http://schemas.microsoft.com/office/powerpoint/2010/main" val="1326870983"/>
              </p:ext>
            </p:extLst>
          </p:nvPr>
        </p:nvGraphicFramePr>
        <p:xfrm>
          <a:off x="990600" y="2743200"/>
          <a:ext cx="6934200" cy="1747520"/>
        </p:xfrm>
        <a:graphic>
          <a:graphicData uri="http://schemas.openxmlformats.org/drawingml/2006/table">
            <a:tbl>
              <a:tblPr firstRow="1" bandRow="1">
                <a:tableStyleId>{21E4AEA4-8DFA-4A89-87EB-49C32662AFE0}</a:tableStyleId>
              </a:tblPr>
              <a:tblGrid>
                <a:gridCol w="1277257"/>
                <a:gridCol w="1277257"/>
                <a:gridCol w="1560286"/>
                <a:gridCol w="1295400"/>
                <a:gridCol w="1524000"/>
              </a:tblGrid>
              <a:tr h="0">
                <a:tc>
                  <a:txBody>
                    <a:bodyPr/>
                    <a:lstStyle/>
                    <a:p>
                      <a:r>
                        <a:rPr lang="en-US" dirty="0" smtClean="0"/>
                        <a:t>Alaska</a:t>
                      </a:r>
                      <a:endParaRPr lang="en-US" dirty="0"/>
                    </a:p>
                  </a:txBody>
                  <a:tcPr/>
                </a:tc>
                <a:tc>
                  <a:txBody>
                    <a:bodyPr/>
                    <a:lstStyle/>
                    <a:p>
                      <a:r>
                        <a:rPr lang="en-US" dirty="0" smtClean="0"/>
                        <a:t>California</a:t>
                      </a:r>
                      <a:endParaRPr lang="en-US" dirty="0"/>
                    </a:p>
                  </a:txBody>
                  <a:tcPr/>
                </a:tc>
                <a:tc>
                  <a:txBody>
                    <a:bodyPr/>
                    <a:lstStyle/>
                    <a:p>
                      <a:r>
                        <a:rPr lang="en-US" dirty="0" smtClean="0"/>
                        <a:t>Connecticut</a:t>
                      </a:r>
                      <a:endParaRPr lang="en-US" dirty="0"/>
                    </a:p>
                  </a:txBody>
                  <a:tcPr/>
                </a:tc>
                <a:tc>
                  <a:txBody>
                    <a:bodyPr/>
                    <a:lstStyle/>
                    <a:p>
                      <a:r>
                        <a:rPr lang="en-US" dirty="0" smtClean="0"/>
                        <a:t>Delaware</a:t>
                      </a:r>
                      <a:endParaRPr lang="en-US" dirty="0"/>
                    </a:p>
                  </a:txBody>
                  <a:tcPr/>
                </a:tc>
                <a:tc>
                  <a:txBody>
                    <a:bodyPr/>
                    <a:lstStyle/>
                    <a:p>
                      <a:r>
                        <a:rPr lang="en-US" dirty="0" smtClean="0"/>
                        <a:t>D.C.</a:t>
                      </a:r>
                      <a:endParaRPr lang="en-US" dirty="0"/>
                    </a:p>
                  </a:txBody>
                  <a:tcPr/>
                </a:tc>
              </a:tr>
              <a:tr h="370840">
                <a:tc>
                  <a:txBody>
                    <a:bodyPr/>
                    <a:lstStyle/>
                    <a:p>
                      <a:r>
                        <a:rPr lang="en-US" dirty="0" smtClean="0"/>
                        <a:t>Idaho</a:t>
                      </a:r>
                      <a:endParaRPr lang="en-US" dirty="0"/>
                    </a:p>
                  </a:txBody>
                  <a:tcPr/>
                </a:tc>
                <a:tc>
                  <a:txBody>
                    <a:bodyPr/>
                    <a:lstStyle/>
                    <a:p>
                      <a:r>
                        <a:rPr lang="en-US" dirty="0" smtClean="0"/>
                        <a:t>Illinois</a:t>
                      </a:r>
                      <a:endParaRPr lang="en-US" dirty="0"/>
                    </a:p>
                  </a:txBody>
                  <a:tcPr/>
                </a:tc>
                <a:tc>
                  <a:txBody>
                    <a:bodyPr/>
                    <a:lstStyle/>
                    <a:p>
                      <a:r>
                        <a:rPr lang="en-US" dirty="0" smtClean="0"/>
                        <a:t>Kentucky</a:t>
                      </a:r>
                      <a:endParaRPr lang="en-US" dirty="0"/>
                    </a:p>
                  </a:txBody>
                  <a:tcPr/>
                </a:tc>
                <a:tc>
                  <a:txBody>
                    <a:bodyPr/>
                    <a:lstStyle/>
                    <a:p>
                      <a:r>
                        <a:rPr lang="en-US" dirty="0" smtClean="0"/>
                        <a:t>Louisiana</a:t>
                      </a:r>
                      <a:endParaRPr lang="en-US" dirty="0"/>
                    </a:p>
                  </a:txBody>
                  <a:tcPr/>
                </a:tc>
                <a:tc>
                  <a:txBody>
                    <a:bodyPr/>
                    <a:lstStyle/>
                    <a:p>
                      <a:r>
                        <a:rPr lang="en-US" dirty="0" smtClean="0"/>
                        <a:t>Maine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Mass.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Michigan</a:t>
                      </a:r>
                    </a:p>
                  </a:txBody>
                  <a:tcPr/>
                </a:tc>
                <a:tc>
                  <a:txBody>
                    <a:bodyPr/>
                    <a:lstStyle/>
                    <a:p>
                      <a:r>
                        <a:rPr lang="en-US" dirty="0" smtClean="0"/>
                        <a:t>N.H.</a:t>
                      </a:r>
                      <a:endParaRPr lang="en-US" dirty="0"/>
                    </a:p>
                  </a:txBody>
                  <a:tcPr/>
                </a:tc>
                <a:tc>
                  <a:txBody>
                    <a:bodyPr/>
                    <a:lstStyle/>
                    <a:p>
                      <a:r>
                        <a:rPr lang="en-US" dirty="0" smtClean="0"/>
                        <a:t>N.J.</a:t>
                      </a:r>
                      <a:endParaRPr lang="en-US" dirty="0"/>
                    </a:p>
                  </a:txBody>
                  <a:tcPr/>
                </a:tc>
                <a:tc>
                  <a:txBody>
                    <a:bodyPr/>
                    <a:lstStyle/>
                    <a:p>
                      <a:r>
                        <a:rPr lang="en-US" dirty="0" smtClean="0"/>
                        <a:t>N.Y.</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Ohio</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Oregon</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Utah</a:t>
                      </a:r>
                    </a:p>
                  </a:txBody>
                  <a:tcPr/>
                </a:tc>
                <a:tc>
                  <a:txBody>
                    <a:bodyPr/>
                    <a:lstStyle/>
                    <a:p>
                      <a:r>
                        <a:rPr lang="en-US" dirty="0" smtClean="0"/>
                        <a:t>Vermont</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Washington</a:t>
                      </a:r>
                    </a:p>
                    <a:p>
                      <a:endParaRPr lang="en-US" dirty="0"/>
                    </a:p>
                  </a:txBody>
                  <a:tcPr/>
                </a:tc>
              </a:tr>
            </a:tbl>
          </a:graphicData>
        </a:graphic>
      </p:graphicFrame>
      <p:sp>
        <p:nvSpPr>
          <p:cNvPr id="8" name="Rectangle 7"/>
          <p:cNvSpPr/>
          <p:nvPr/>
        </p:nvSpPr>
        <p:spPr>
          <a:xfrm>
            <a:off x="838200" y="4800600"/>
            <a:ext cx="7086600" cy="1200329"/>
          </a:xfrm>
          <a:prstGeom prst="rect">
            <a:avLst/>
          </a:prstGeom>
        </p:spPr>
        <p:txBody>
          <a:bodyPr wrap="square">
            <a:spAutoFit/>
          </a:bodyPr>
          <a:lstStyle/>
          <a:p>
            <a:pPr lvl="1"/>
            <a:r>
              <a:rPr lang="en-US" sz="2400" dirty="0" smtClean="0"/>
              <a:t>These States Make Their Own Rules, Some Very Well (ex. OH and NY), Some Not So Well (ex. CA)</a:t>
            </a:r>
            <a:endParaRPr lang="en-US" sz="2400" dirty="0"/>
          </a:p>
        </p:txBody>
      </p:sp>
    </p:spTree>
    <p:extLst>
      <p:ext uri="{BB962C8B-B14F-4D97-AF65-F5344CB8AC3E}">
        <p14:creationId xmlns:p14="http://schemas.microsoft.com/office/powerpoint/2010/main" val="28642152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696200" cy="609600"/>
          </a:xfrm>
        </p:spPr>
        <p:txBody>
          <a:bodyPr/>
          <a:lstStyle/>
          <a:p>
            <a:r>
              <a:rPr lang="en-US" altLang="en-US" sz="3200" dirty="0">
                <a:solidFill>
                  <a:prstClr val="white"/>
                </a:solidFill>
              </a:rPr>
              <a:t>Legal Authority for Access to </a:t>
            </a:r>
            <a:r>
              <a:rPr lang="en-US" altLang="en-US" sz="3200" dirty="0" smtClean="0">
                <a:solidFill>
                  <a:prstClr val="white"/>
                </a:solidFill>
              </a:rPr>
              <a:t>Poles</a:t>
            </a:r>
            <a:endParaRPr lang="en-US" dirty="0"/>
          </a:p>
        </p:txBody>
      </p:sp>
      <p:sp>
        <p:nvSpPr>
          <p:cNvPr id="3" name="Content Placeholder 2"/>
          <p:cNvSpPr>
            <a:spLocks noGrp="1"/>
          </p:cNvSpPr>
          <p:nvPr>
            <p:ph idx="1"/>
          </p:nvPr>
        </p:nvSpPr>
        <p:spPr>
          <a:xfrm>
            <a:off x="304800" y="1143000"/>
            <a:ext cx="8229600" cy="4876800"/>
          </a:xfrm>
        </p:spPr>
        <p:txBody>
          <a:bodyPr/>
          <a:lstStyle/>
          <a:p>
            <a:r>
              <a:rPr lang="en-US" sz="2400" dirty="0"/>
              <a:t>Title II Order and Definition of Broadband Internet Access as a “Telecommunications Service”</a:t>
            </a:r>
          </a:p>
          <a:p>
            <a:pPr lvl="1"/>
            <a:r>
              <a:rPr lang="en-US" sz="2400" dirty="0"/>
              <a:t>Could eliminate ISP access to poles</a:t>
            </a:r>
          </a:p>
          <a:p>
            <a:r>
              <a:rPr lang="en-US" dirty="0" smtClean="0"/>
              <a:t>Pol</a:t>
            </a:r>
            <a:r>
              <a:rPr lang="en-US" sz="2400" dirty="0" smtClean="0"/>
              <a:t>e Attachment Agreement “Negotiations”</a:t>
            </a:r>
          </a:p>
          <a:p>
            <a:pPr lvl="1"/>
            <a:r>
              <a:rPr lang="en-US" sz="2400" dirty="0" smtClean="0"/>
              <a:t>FCC- sign and sue- yeah, great thanks</a:t>
            </a:r>
          </a:p>
          <a:p>
            <a:pPr lvl="1"/>
            <a:r>
              <a:rPr lang="en-US" sz="2400" dirty="0" smtClean="0"/>
              <a:t>Co-op “negotiations” and rates</a:t>
            </a:r>
          </a:p>
          <a:p>
            <a:r>
              <a:rPr lang="en-US" sz="2400" dirty="0" smtClean="0"/>
              <a:t>ILEC Interconnection Agreements With Structure Access Attachments</a:t>
            </a:r>
          </a:p>
          <a:p>
            <a:pPr lvl="1"/>
            <a:r>
              <a:rPr lang="en-US" sz="2400" dirty="0" smtClean="0"/>
              <a:t>Poles, ducts, conduits and ROW</a:t>
            </a:r>
          </a:p>
          <a:p>
            <a:pPr lvl="1"/>
            <a:r>
              <a:rPr lang="en-US" sz="2400" dirty="0" smtClean="0"/>
              <a:t>Adoption versus negotiation of ICAs, depends on ILEC</a:t>
            </a:r>
          </a:p>
        </p:txBody>
      </p:sp>
      <p:sp>
        <p:nvSpPr>
          <p:cNvPr id="4" name="Date Placeholder 3"/>
          <p:cNvSpPr>
            <a:spLocks noGrp="1"/>
          </p:cNvSpPr>
          <p:nvPr>
            <p:ph type="dt" sz="half" idx="10"/>
          </p:nvPr>
        </p:nvSpPr>
        <p:spPr/>
        <p:txBody>
          <a:bodyPr/>
          <a:lstStyle/>
          <a:p>
            <a:pPr>
              <a:defRPr/>
            </a:pPr>
            <a:fld id="{60457DD1-2198-45DF-8198-D95E929722C7}" type="datetime1">
              <a:rPr lang="en-US" smtClean="0"/>
              <a:t>2/15/2017</a:t>
            </a:fld>
            <a:endParaRPr lang="en-US" dirty="0"/>
          </a:p>
        </p:txBody>
      </p:sp>
      <p:sp>
        <p:nvSpPr>
          <p:cNvPr id="5" name="Footer Placeholder 4"/>
          <p:cNvSpPr>
            <a:spLocks noGrp="1"/>
          </p:cNvSpPr>
          <p:nvPr>
            <p:ph type="ftr" sz="quarter" idx="11"/>
          </p:nvPr>
        </p:nvSpPr>
        <p:spPr/>
        <p:txBody>
          <a:bodyPr/>
          <a:lstStyle/>
          <a:p>
            <a:pPr>
              <a:defRPr/>
            </a:pPr>
            <a:r>
              <a:rPr lang="en-US" smtClean="0"/>
              <a:t>www.fispalive.com Nashville 2017</a:t>
            </a:r>
            <a:endParaRPr lang="en-US"/>
          </a:p>
        </p:txBody>
      </p:sp>
      <p:sp>
        <p:nvSpPr>
          <p:cNvPr id="6" name="Slide Number Placeholder 5"/>
          <p:cNvSpPr>
            <a:spLocks noGrp="1"/>
          </p:cNvSpPr>
          <p:nvPr>
            <p:ph type="sldNum" sz="quarter" idx="12"/>
          </p:nvPr>
        </p:nvSpPr>
        <p:spPr/>
        <p:txBody>
          <a:bodyPr/>
          <a:lstStyle/>
          <a:p>
            <a:fld id="{AF30FBB2-AB8E-4E29-961D-EFEFEE14416A}" type="slidenum">
              <a:rPr lang="en-US" altLang="en-US" smtClean="0"/>
              <a:pPr/>
              <a:t>11</a:t>
            </a:fld>
            <a:endParaRPr lang="en-US" altLang="en-US" dirty="0"/>
          </a:p>
        </p:txBody>
      </p:sp>
    </p:spTree>
    <p:extLst>
      <p:ext uri="{BB962C8B-B14F-4D97-AF65-F5344CB8AC3E}">
        <p14:creationId xmlns:p14="http://schemas.microsoft.com/office/powerpoint/2010/main" val="9303120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696200" cy="609600"/>
          </a:xfrm>
        </p:spPr>
        <p:txBody>
          <a:bodyPr/>
          <a:lstStyle/>
          <a:p>
            <a:r>
              <a:rPr lang="en-US" altLang="en-US" sz="3200" dirty="0">
                <a:solidFill>
                  <a:prstClr val="white"/>
                </a:solidFill>
              </a:rPr>
              <a:t>Legal Authority for Access to </a:t>
            </a:r>
            <a:r>
              <a:rPr lang="en-US" altLang="en-US" sz="3200" dirty="0" smtClean="0">
                <a:solidFill>
                  <a:prstClr val="white"/>
                </a:solidFill>
              </a:rPr>
              <a:t>Poles</a:t>
            </a:r>
            <a:endParaRPr lang="en-US" dirty="0"/>
          </a:p>
        </p:txBody>
      </p:sp>
      <p:sp>
        <p:nvSpPr>
          <p:cNvPr id="3" name="Content Placeholder 2"/>
          <p:cNvSpPr>
            <a:spLocks noGrp="1"/>
          </p:cNvSpPr>
          <p:nvPr>
            <p:ph idx="1"/>
          </p:nvPr>
        </p:nvSpPr>
        <p:spPr>
          <a:xfrm>
            <a:off x="304800" y="1143000"/>
            <a:ext cx="8229600" cy="4876800"/>
          </a:xfrm>
        </p:spPr>
        <p:txBody>
          <a:bodyPr/>
          <a:lstStyle/>
          <a:p>
            <a:pPr marL="0" indent="0" algn="ctr">
              <a:buNone/>
            </a:pPr>
            <a:r>
              <a:rPr lang="en-US" dirty="0" smtClean="0"/>
              <a:t>What Could Possibly Go Wrong?</a:t>
            </a:r>
          </a:p>
          <a:p>
            <a:r>
              <a:rPr lang="en-US" dirty="0" smtClean="0"/>
              <a:t>Surveys- ex. only 50 poles a day</a:t>
            </a:r>
          </a:p>
          <a:p>
            <a:r>
              <a:rPr lang="en-US" dirty="0" smtClean="0"/>
              <a:t>Make-ready- endless array of games</a:t>
            </a:r>
          </a:p>
          <a:p>
            <a:pPr lvl="1"/>
            <a:r>
              <a:rPr lang="en-US" dirty="0" smtClean="0"/>
              <a:t>Estimates </a:t>
            </a:r>
          </a:p>
          <a:p>
            <a:pPr lvl="1"/>
            <a:r>
              <a:rPr lang="en-US" dirty="0" smtClean="0"/>
              <a:t>Definition, ex. NY</a:t>
            </a:r>
          </a:p>
          <a:p>
            <a:r>
              <a:rPr lang="en-US" dirty="0" smtClean="0"/>
              <a:t>Municipal zoning- ex. CA</a:t>
            </a:r>
          </a:p>
          <a:p>
            <a:r>
              <a:rPr lang="en-US" dirty="0" smtClean="0"/>
              <a:t>Timelines?- Ha, ha, ha</a:t>
            </a:r>
          </a:p>
          <a:p>
            <a:r>
              <a:rPr lang="en-US" dirty="0" smtClean="0"/>
              <a:t>How about dropping my own poles?, ex. CA</a:t>
            </a:r>
          </a:p>
          <a:p>
            <a:r>
              <a:rPr lang="en-US" dirty="0" smtClean="0"/>
              <a:t>How about wireless above communications space?</a:t>
            </a:r>
          </a:p>
        </p:txBody>
      </p:sp>
      <p:sp>
        <p:nvSpPr>
          <p:cNvPr id="4" name="Date Placeholder 3"/>
          <p:cNvSpPr>
            <a:spLocks noGrp="1"/>
          </p:cNvSpPr>
          <p:nvPr>
            <p:ph type="dt" sz="half" idx="10"/>
          </p:nvPr>
        </p:nvSpPr>
        <p:spPr/>
        <p:txBody>
          <a:bodyPr/>
          <a:lstStyle/>
          <a:p>
            <a:pPr>
              <a:defRPr/>
            </a:pPr>
            <a:fld id="{60457DD1-2198-45DF-8198-D95E929722C7}" type="datetime1">
              <a:rPr lang="en-US" smtClean="0"/>
              <a:t>2/15/2017</a:t>
            </a:fld>
            <a:endParaRPr lang="en-US" dirty="0"/>
          </a:p>
        </p:txBody>
      </p:sp>
      <p:sp>
        <p:nvSpPr>
          <p:cNvPr id="5" name="Footer Placeholder 4"/>
          <p:cNvSpPr>
            <a:spLocks noGrp="1"/>
          </p:cNvSpPr>
          <p:nvPr>
            <p:ph type="ftr" sz="quarter" idx="11"/>
          </p:nvPr>
        </p:nvSpPr>
        <p:spPr/>
        <p:txBody>
          <a:bodyPr/>
          <a:lstStyle/>
          <a:p>
            <a:pPr>
              <a:defRPr/>
            </a:pPr>
            <a:r>
              <a:rPr lang="en-US" smtClean="0"/>
              <a:t>www.fispalive.com Nashville 2017</a:t>
            </a:r>
            <a:endParaRPr lang="en-US"/>
          </a:p>
        </p:txBody>
      </p:sp>
      <p:sp>
        <p:nvSpPr>
          <p:cNvPr id="6" name="Slide Number Placeholder 5"/>
          <p:cNvSpPr>
            <a:spLocks noGrp="1"/>
          </p:cNvSpPr>
          <p:nvPr>
            <p:ph type="sldNum" sz="quarter" idx="12"/>
          </p:nvPr>
        </p:nvSpPr>
        <p:spPr/>
        <p:txBody>
          <a:bodyPr/>
          <a:lstStyle/>
          <a:p>
            <a:fld id="{AF30FBB2-AB8E-4E29-961D-EFEFEE14416A}" type="slidenum">
              <a:rPr lang="en-US" altLang="en-US" smtClean="0"/>
              <a:pPr/>
              <a:t>12</a:t>
            </a:fld>
            <a:endParaRPr lang="en-US" altLang="en-US" dirty="0"/>
          </a:p>
        </p:txBody>
      </p:sp>
    </p:spTree>
    <p:extLst>
      <p:ext uri="{BB962C8B-B14F-4D97-AF65-F5344CB8AC3E}">
        <p14:creationId xmlns:p14="http://schemas.microsoft.com/office/powerpoint/2010/main" val="8208880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p:txBody>
          <a:bodyPr/>
          <a:lstStyle/>
          <a:p>
            <a:r>
              <a:rPr lang="en-US" altLang="en-US" sz="2000" dirty="0" smtClean="0"/>
              <a:t>Private access or easements on ROW</a:t>
            </a:r>
          </a:p>
          <a:p>
            <a:pPr lvl="1"/>
            <a:r>
              <a:rPr lang="en-US" altLang="en-US" sz="2000" dirty="0" smtClean="0"/>
              <a:t>Different methods</a:t>
            </a:r>
          </a:p>
          <a:p>
            <a:pPr lvl="1"/>
            <a:r>
              <a:rPr lang="en-US" altLang="en-US" sz="2000" dirty="0" smtClean="0"/>
              <a:t>Record Easements Whenever Possible</a:t>
            </a:r>
          </a:p>
          <a:p>
            <a:pPr lvl="1"/>
            <a:r>
              <a:rPr lang="en-US" altLang="en-US" sz="2000" dirty="0" smtClean="0"/>
              <a:t>Make Monopolies Great Again</a:t>
            </a:r>
            <a:endParaRPr lang="en-US" altLang="en-US" sz="2000" dirty="0" smtClean="0"/>
          </a:p>
          <a:p>
            <a:r>
              <a:rPr lang="en-US" altLang="en-US" sz="2000" dirty="0" smtClean="0"/>
              <a:t>Landlord /renter issues</a:t>
            </a:r>
          </a:p>
          <a:p>
            <a:pPr lvl="1"/>
            <a:r>
              <a:rPr lang="en-US" altLang="en-US" sz="2000" dirty="0" smtClean="0"/>
              <a:t>Need enforceable, non-scary access agreement, ex. Arkansas</a:t>
            </a:r>
          </a:p>
          <a:p>
            <a:r>
              <a:rPr lang="en-US" altLang="en-US" sz="2000" dirty="0" smtClean="0"/>
              <a:t>HOA access</a:t>
            </a:r>
          </a:p>
          <a:p>
            <a:pPr lvl="1"/>
            <a:r>
              <a:rPr lang="en-US" altLang="en-US" sz="2000" dirty="0" smtClean="0"/>
              <a:t>Its own separate set of slides</a:t>
            </a:r>
          </a:p>
          <a:p>
            <a:pPr lvl="1"/>
            <a:r>
              <a:rPr lang="en-US" altLang="en-US" sz="2000" dirty="0" smtClean="0"/>
              <a:t>Document, document, document</a:t>
            </a:r>
          </a:p>
          <a:p>
            <a:r>
              <a:rPr lang="en-US" altLang="en-US" sz="2000" dirty="0" smtClean="0"/>
              <a:t>MDU access</a:t>
            </a:r>
          </a:p>
          <a:p>
            <a:pPr lvl="1"/>
            <a:r>
              <a:rPr lang="en-US" altLang="en-US" sz="2000" dirty="0" smtClean="0"/>
              <a:t>Its own separate set of slides</a:t>
            </a:r>
          </a:p>
          <a:p>
            <a:pPr lvl="1"/>
            <a:r>
              <a:rPr lang="en-US" altLang="en-US" sz="2000" dirty="0" smtClean="0"/>
              <a:t>Heavily dependent on state and municipal law, “forced access” statutes</a:t>
            </a:r>
          </a:p>
          <a:p>
            <a:pPr lvl="1"/>
            <a:r>
              <a:rPr lang="en-US" altLang="en-US" sz="2000" dirty="0" smtClean="0"/>
              <a:t>OTARD</a:t>
            </a:r>
            <a:endParaRPr lang="en-US" altLang="en-US" sz="2000" dirty="0"/>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13</a:t>
            </a:fld>
            <a:endParaRPr lang="en-US" altLang="en-US" sz="900" b="0" dirty="0"/>
          </a:p>
        </p:txBody>
      </p:sp>
      <p:sp>
        <p:nvSpPr>
          <p:cNvPr id="16389" name="Rectangle 2"/>
          <p:cNvSpPr>
            <a:spLocks noGrp="1" noChangeArrowheads="1"/>
          </p:cNvSpPr>
          <p:nvPr>
            <p:ph type="title"/>
          </p:nvPr>
        </p:nvSpPr>
        <p:spPr>
          <a:xfrm>
            <a:off x="990600" y="30997"/>
            <a:ext cx="7696200" cy="609600"/>
          </a:xfrm>
        </p:spPr>
        <p:txBody>
          <a:bodyPr/>
          <a:lstStyle/>
          <a:p>
            <a:pPr algn="ctr"/>
            <a:r>
              <a:rPr lang="en-US" altLang="en-US" sz="2800" dirty="0" smtClean="0">
                <a:solidFill>
                  <a:schemeClr val="bg1"/>
                </a:solidFill>
              </a:rPr>
              <a:t>Access to Customer Premises</a:t>
            </a:r>
            <a:endParaRPr lang="en-US" altLang="en-US" sz="2800" dirty="0">
              <a:solidFill>
                <a:schemeClr val="bg1"/>
              </a:solidFill>
            </a:endParaRPr>
          </a:p>
        </p:txBody>
      </p:sp>
      <p:sp>
        <p:nvSpPr>
          <p:cNvPr id="2" name="Footer Placeholder 1"/>
          <p:cNvSpPr>
            <a:spLocks noGrp="1"/>
          </p:cNvSpPr>
          <p:nvPr>
            <p:ph type="ftr" sz="quarter" idx="11"/>
          </p:nvPr>
        </p:nvSpPr>
        <p:spPr/>
        <p:txBody>
          <a:bodyPr/>
          <a:lstStyle/>
          <a:p>
            <a:pPr>
              <a:defRPr/>
            </a:pPr>
            <a:r>
              <a:rPr lang="en-US" dirty="0"/>
              <a:t>www.fispalive.com Nashville 2017</a:t>
            </a:r>
          </a:p>
        </p:txBody>
      </p:sp>
    </p:spTree>
    <p:extLst>
      <p:ext uri="{BB962C8B-B14F-4D97-AF65-F5344CB8AC3E}">
        <p14:creationId xmlns:p14="http://schemas.microsoft.com/office/powerpoint/2010/main" val="21697102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WordArt 2"/>
          <p:cNvSpPr>
            <a:spLocks noChangeArrowheads="1" noChangeShapeType="1" noTextEdit="1"/>
          </p:cNvSpPr>
          <p:nvPr/>
        </p:nvSpPr>
        <p:spPr bwMode="gray">
          <a:xfrm>
            <a:off x="3581400" y="4953000"/>
            <a:ext cx="4343400" cy="685800"/>
          </a:xfrm>
          <a:prstGeom prst="rect">
            <a:avLst/>
          </a:prstGeom>
        </p:spPr>
        <p:txBody>
          <a:bodyPr wrap="none" fromWordArt="1">
            <a:prstTxWarp prst="textDeflate">
              <a:avLst>
                <a:gd name="adj" fmla="val 0"/>
              </a:avLst>
            </a:prstTxWarp>
          </a:bodyPr>
          <a:lstStyle/>
          <a:p>
            <a:pPr algn="ctr">
              <a:defRPr/>
            </a:pPr>
            <a:r>
              <a:rPr lang="en-US" sz="3600" kern="10" dirty="0">
                <a:ln w="0"/>
                <a:solidFill>
                  <a:schemeClr val="tx1">
                    <a:lumMod val="65000"/>
                    <a:lumOff val="35000"/>
                  </a:schemeClr>
                </a:solidFill>
                <a:effectLst>
                  <a:outerShdw blurRad="38100" dist="25400" dir="5400000" algn="ctr" rotWithShape="0">
                    <a:srgbClr val="6E747A">
                      <a:alpha val="43000"/>
                    </a:srgbClr>
                  </a:outerShdw>
                </a:effectLst>
                <a:latin typeface="Arial"/>
                <a:cs typeface="Arial"/>
              </a:rPr>
              <a:t>Questions?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nodeType="afterEffect">
                                  <p:stCondLst>
                                    <p:cond delay="0"/>
                                  </p:stCondLst>
                                  <p:childTnLst>
                                    <p:set>
                                      <p:cBhvr>
                                        <p:cTn id="6" dur="1" fill="hold">
                                          <p:stCondLst>
                                            <p:cond delay="0"/>
                                          </p:stCondLst>
                                        </p:cTn>
                                        <p:tgtEl>
                                          <p:spTgt spid="37890"/>
                                        </p:tgtEl>
                                        <p:attrNameLst>
                                          <p:attrName>style.visibility</p:attrName>
                                        </p:attrNameLst>
                                      </p:cBhvr>
                                      <p:to>
                                        <p:strVal val="visible"/>
                                      </p:to>
                                    </p:set>
                                    <p:anim calcmode="lin" valueType="num">
                                      <p:cBhvr>
                                        <p:cTn id="7" dur="500" fill="hold"/>
                                        <p:tgtEl>
                                          <p:spTgt spid="37890"/>
                                        </p:tgtEl>
                                        <p:attrNameLst>
                                          <p:attrName>ppt_w</p:attrName>
                                        </p:attrNameLst>
                                      </p:cBhvr>
                                      <p:tavLst>
                                        <p:tav tm="0">
                                          <p:val>
                                            <p:fltVal val="0"/>
                                          </p:val>
                                        </p:tav>
                                        <p:tav tm="100000">
                                          <p:val>
                                            <p:strVal val="#ppt_w"/>
                                          </p:val>
                                        </p:tav>
                                      </p:tavLst>
                                    </p:anim>
                                    <p:anim calcmode="lin" valueType="num">
                                      <p:cBhvr>
                                        <p:cTn id="8" dur="500" fill="hold"/>
                                        <p:tgtEl>
                                          <p:spTgt spid="37890"/>
                                        </p:tgtEl>
                                        <p:attrNameLst>
                                          <p:attrName>ppt_h</p:attrName>
                                        </p:attrNameLst>
                                      </p:cBhvr>
                                      <p:tavLst>
                                        <p:tav tm="0">
                                          <p:val>
                                            <p:fltVal val="0"/>
                                          </p:val>
                                        </p:tav>
                                        <p:tav tm="100000">
                                          <p:val>
                                            <p:strVal val="#ppt_h"/>
                                          </p:val>
                                        </p:tav>
                                      </p:tavLst>
                                    </p:anim>
                                    <p:animEffect transition="in" filter="fade">
                                      <p:cBhvr>
                                        <p:cTn id="9" dur="500"/>
                                        <p:tgtEl>
                                          <p:spTgt spid="378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873125" y="228600"/>
            <a:ext cx="7696200" cy="457200"/>
          </a:xfrm>
        </p:spPr>
        <p:txBody>
          <a:bodyPr/>
          <a:lstStyle/>
          <a:p>
            <a:pPr algn="ctr"/>
            <a:r>
              <a:rPr lang="en-US" altLang="en-US" sz="2000" dirty="0" smtClean="0">
                <a:solidFill>
                  <a:schemeClr val="bg1"/>
                </a:solidFill>
              </a:rPr>
              <a:t>Law Office of Kristopher E. Twomey, P.C.</a:t>
            </a:r>
            <a:br>
              <a:rPr lang="en-US" altLang="en-US" sz="2000" dirty="0" smtClean="0">
                <a:solidFill>
                  <a:schemeClr val="bg1"/>
                </a:solidFill>
              </a:rPr>
            </a:br>
            <a:r>
              <a:rPr lang="en-US" altLang="en-US" sz="2000" dirty="0" smtClean="0">
                <a:solidFill>
                  <a:schemeClr val="bg1"/>
                </a:solidFill>
              </a:rPr>
              <a:t>Counsel to the Competition</a:t>
            </a:r>
            <a:r>
              <a:rPr lang="en-US" sz="2000" baseline="30000" dirty="0" smtClean="0">
                <a:solidFill>
                  <a:schemeClr val="bg1"/>
                </a:solidFill>
              </a:rPr>
              <a:t>®</a:t>
            </a:r>
            <a:r>
              <a:rPr lang="en-US" sz="2000" dirty="0"/>
              <a:t/>
            </a:r>
            <a:br>
              <a:rPr lang="en-US" sz="2000" dirty="0"/>
            </a:br>
            <a:endParaRPr lang="en-US" altLang="en-US" sz="2000" dirty="0">
              <a:solidFill>
                <a:schemeClr val="bg1"/>
              </a:solidFill>
            </a:endParaRPr>
          </a:p>
        </p:txBody>
      </p:sp>
      <p:sp>
        <p:nvSpPr>
          <p:cNvPr id="18435" name="Line 36"/>
          <p:cNvSpPr>
            <a:spLocks noChangeShapeType="1"/>
          </p:cNvSpPr>
          <p:nvPr/>
        </p:nvSpPr>
        <p:spPr bwMode="auto">
          <a:xfrm flipV="1">
            <a:off x="2673350" y="3124200"/>
            <a:ext cx="685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6" name="Line 37"/>
          <p:cNvSpPr>
            <a:spLocks noChangeShapeType="1"/>
          </p:cNvSpPr>
          <p:nvPr/>
        </p:nvSpPr>
        <p:spPr bwMode="auto">
          <a:xfrm>
            <a:off x="2749550" y="3886200"/>
            <a:ext cx="6096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37" name="Line 38"/>
          <p:cNvSpPr>
            <a:spLocks noChangeShapeType="1"/>
          </p:cNvSpPr>
          <p:nvPr/>
        </p:nvSpPr>
        <p:spPr bwMode="auto">
          <a:xfrm flipV="1">
            <a:off x="2673350" y="4572000"/>
            <a:ext cx="685800"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8438" name="Group 39"/>
          <p:cNvGrpSpPr>
            <a:grpSpLocks/>
          </p:cNvGrpSpPr>
          <p:nvPr/>
        </p:nvGrpSpPr>
        <p:grpSpPr bwMode="auto">
          <a:xfrm>
            <a:off x="2368550" y="2362200"/>
            <a:ext cx="990600" cy="381000"/>
            <a:chOff x="1492" y="1538"/>
            <a:chExt cx="624" cy="240"/>
          </a:xfrm>
        </p:grpSpPr>
        <p:sp>
          <p:nvSpPr>
            <p:cNvPr id="18469" name="Line 40"/>
            <p:cNvSpPr>
              <a:spLocks noChangeShapeType="1"/>
            </p:cNvSpPr>
            <p:nvPr/>
          </p:nvSpPr>
          <p:spPr bwMode="auto">
            <a:xfrm>
              <a:off x="1732" y="1538"/>
              <a:ext cx="3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70" name="Line 41"/>
            <p:cNvSpPr>
              <a:spLocks noChangeShapeType="1"/>
            </p:cNvSpPr>
            <p:nvPr/>
          </p:nvSpPr>
          <p:spPr bwMode="auto">
            <a:xfrm flipV="1">
              <a:off x="1492" y="1538"/>
              <a:ext cx="240" cy="24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grpSp>
        <p:nvGrpSpPr>
          <p:cNvPr id="18439" name="Group 42"/>
          <p:cNvGrpSpPr>
            <a:grpSpLocks/>
          </p:cNvGrpSpPr>
          <p:nvPr/>
        </p:nvGrpSpPr>
        <p:grpSpPr bwMode="auto">
          <a:xfrm>
            <a:off x="2292350" y="5029200"/>
            <a:ext cx="1066800" cy="304800"/>
            <a:chOff x="1444" y="3218"/>
            <a:chExt cx="672" cy="192"/>
          </a:xfrm>
        </p:grpSpPr>
        <p:sp>
          <p:nvSpPr>
            <p:cNvPr id="18467" name="Line 43"/>
            <p:cNvSpPr>
              <a:spLocks noChangeShapeType="1"/>
            </p:cNvSpPr>
            <p:nvPr/>
          </p:nvSpPr>
          <p:spPr bwMode="auto">
            <a:xfrm>
              <a:off x="1732" y="3410"/>
              <a:ext cx="384" cy="0"/>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468" name="Line 44"/>
            <p:cNvSpPr>
              <a:spLocks noChangeShapeType="1"/>
            </p:cNvSpPr>
            <p:nvPr/>
          </p:nvSpPr>
          <p:spPr bwMode="auto">
            <a:xfrm>
              <a:off x="1444" y="3218"/>
              <a:ext cx="288" cy="192"/>
            </a:xfrm>
            <a:prstGeom prst="line">
              <a:avLst/>
            </a:prstGeom>
            <a:noFill/>
            <a:ln w="127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8440" name="AutoShape 45"/>
          <p:cNvSpPr>
            <a:spLocks noChangeArrowheads="1"/>
          </p:cNvSpPr>
          <p:nvPr/>
        </p:nvSpPr>
        <p:spPr bwMode="gray">
          <a:xfrm>
            <a:off x="3359447" y="223520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41" name="Rectangle 46"/>
          <p:cNvSpPr>
            <a:spLocks noChangeArrowheads="1"/>
          </p:cNvSpPr>
          <p:nvPr/>
        </p:nvSpPr>
        <p:spPr bwMode="auto">
          <a:xfrm>
            <a:off x="3886199" y="2209800"/>
            <a:ext cx="4568825"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1800" b="0" dirty="0" smtClean="0">
                <a:solidFill>
                  <a:srgbClr val="000000"/>
                </a:solidFill>
              </a:rPr>
              <a:t>15 Year Anniversary, 20 Years Experience</a:t>
            </a:r>
            <a:endParaRPr lang="en-US" altLang="en-US" sz="1800" b="0" dirty="0">
              <a:solidFill>
                <a:srgbClr val="000000"/>
              </a:solidFill>
            </a:endParaRPr>
          </a:p>
        </p:txBody>
      </p:sp>
      <p:sp>
        <p:nvSpPr>
          <p:cNvPr id="18442" name="AutoShape 47"/>
          <p:cNvSpPr>
            <a:spLocks noChangeArrowheads="1"/>
          </p:cNvSpPr>
          <p:nvPr/>
        </p:nvSpPr>
        <p:spPr bwMode="gray">
          <a:xfrm>
            <a:off x="3411618" y="2993003"/>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43" name="Rectangle 48"/>
          <p:cNvSpPr>
            <a:spLocks noChangeArrowheads="1"/>
          </p:cNvSpPr>
          <p:nvPr/>
        </p:nvSpPr>
        <p:spPr bwMode="auto">
          <a:xfrm>
            <a:off x="3892414" y="2952462"/>
            <a:ext cx="456882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1400" dirty="0" smtClean="0">
                <a:solidFill>
                  <a:srgbClr val="000000"/>
                </a:solidFill>
              </a:rPr>
              <a:t>Representing CLECs, ISPs (wired and wireless), ITSPs, and Fiber Developers Nationwide</a:t>
            </a:r>
            <a:endParaRPr lang="en-US" altLang="en-US" sz="1400" dirty="0">
              <a:solidFill>
                <a:srgbClr val="000000"/>
              </a:solidFill>
            </a:endParaRPr>
          </a:p>
        </p:txBody>
      </p:sp>
      <p:sp>
        <p:nvSpPr>
          <p:cNvPr id="18444" name="AutoShape 49"/>
          <p:cNvSpPr>
            <a:spLocks noChangeArrowheads="1"/>
          </p:cNvSpPr>
          <p:nvPr/>
        </p:nvSpPr>
        <p:spPr bwMode="gray">
          <a:xfrm>
            <a:off x="3349625" y="3625850"/>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45" name="Rectangle 50"/>
          <p:cNvSpPr>
            <a:spLocks noChangeArrowheads="1"/>
          </p:cNvSpPr>
          <p:nvPr/>
        </p:nvSpPr>
        <p:spPr bwMode="auto">
          <a:xfrm>
            <a:off x="3962400" y="3702050"/>
            <a:ext cx="4554618"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1800" b="0" dirty="0" smtClean="0">
                <a:solidFill>
                  <a:srgbClr val="000000"/>
                </a:solidFill>
              </a:rPr>
              <a:t>Federal, State, Local Regulatory Counsel</a:t>
            </a:r>
            <a:endParaRPr lang="en-US" altLang="en-US" sz="1800" b="0" dirty="0">
              <a:solidFill>
                <a:srgbClr val="000000"/>
              </a:solidFill>
            </a:endParaRPr>
          </a:p>
        </p:txBody>
      </p:sp>
      <p:sp>
        <p:nvSpPr>
          <p:cNvPr id="7219" name="Oval 51"/>
          <p:cNvSpPr>
            <a:spLocks noChangeArrowheads="1"/>
          </p:cNvSpPr>
          <p:nvPr/>
        </p:nvSpPr>
        <p:spPr bwMode="gray">
          <a:xfrm>
            <a:off x="3263900" y="225107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en-US">
              <a:latin typeface="Arial" charset="0"/>
              <a:cs typeface="Arial" charset="0"/>
            </a:endParaRPr>
          </a:p>
        </p:txBody>
      </p:sp>
      <p:sp>
        <p:nvSpPr>
          <p:cNvPr id="7220" name="Oval 52"/>
          <p:cNvSpPr>
            <a:spLocks noChangeArrowheads="1"/>
          </p:cNvSpPr>
          <p:nvPr/>
        </p:nvSpPr>
        <p:spPr bwMode="gray">
          <a:xfrm>
            <a:off x="3276600" y="301625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en-US">
              <a:latin typeface="Arial" charset="0"/>
              <a:cs typeface="Arial" charset="0"/>
            </a:endParaRPr>
          </a:p>
        </p:txBody>
      </p:sp>
      <p:sp>
        <p:nvSpPr>
          <p:cNvPr id="7221" name="Oval 53"/>
          <p:cNvSpPr>
            <a:spLocks noChangeArrowheads="1"/>
          </p:cNvSpPr>
          <p:nvPr/>
        </p:nvSpPr>
        <p:spPr bwMode="gray">
          <a:xfrm>
            <a:off x="3276600" y="3771900"/>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en-US">
              <a:latin typeface="Arial" charset="0"/>
              <a:cs typeface="Arial" charset="0"/>
            </a:endParaRPr>
          </a:p>
        </p:txBody>
      </p:sp>
      <p:sp>
        <p:nvSpPr>
          <p:cNvPr id="18449" name="AutoShape 54"/>
          <p:cNvSpPr>
            <a:spLocks noChangeArrowheads="1"/>
          </p:cNvSpPr>
          <p:nvPr/>
        </p:nvSpPr>
        <p:spPr bwMode="gray">
          <a:xfrm>
            <a:off x="3352800" y="4357688"/>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50" name="Rectangle 55"/>
          <p:cNvSpPr>
            <a:spLocks noChangeArrowheads="1"/>
          </p:cNvSpPr>
          <p:nvPr/>
        </p:nvSpPr>
        <p:spPr bwMode="auto">
          <a:xfrm>
            <a:off x="3962400" y="4433888"/>
            <a:ext cx="440243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1800" b="0" dirty="0" smtClean="0">
                <a:solidFill>
                  <a:srgbClr val="000000"/>
                </a:solidFill>
              </a:rPr>
              <a:t>Contract Drafting and Negotiation</a:t>
            </a:r>
            <a:endParaRPr lang="en-US" altLang="en-US" sz="1800" b="0" dirty="0">
              <a:solidFill>
                <a:srgbClr val="000000"/>
              </a:solidFill>
            </a:endParaRPr>
          </a:p>
        </p:txBody>
      </p:sp>
      <p:sp>
        <p:nvSpPr>
          <p:cNvPr id="7224" name="Oval 56"/>
          <p:cNvSpPr>
            <a:spLocks noChangeArrowheads="1"/>
          </p:cNvSpPr>
          <p:nvPr/>
        </p:nvSpPr>
        <p:spPr bwMode="gray">
          <a:xfrm>
            <a:off x="3263900" y="4495800"/>
            <a:ext cx="228600" cy="228600"/>
          </a:xfrm>
          <a:prstGeom prst="ellipse">
            <a:avLst/>
          </a:prstGeom>
          <a:gradFill rotWithShape="1">
            <a:gsLst>
              <a:gs pos="0">
                <a:schemeClr val="accent2"/>
              </a:gs>
              <a:gs pos="100000">
                <a:schemeClr val="accent2">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en-US">
              <a:latin typeface="Arial" charset="0"/>
              <a:cs typeface="Arial" charset="0"/>
            </a:endParaRPr>
          </a:p>
        </p:txBody>
      </p:sp>
      <p:sp>
        <p:nvSpPr>
          <p:cNvPr id="18452" name="AutoShape 57"/>
          <p:cNvSpPr>
            <a:spLocks noChangeArrowheads="1"/>
          </p:cNvSpPr>
          <p:nvPr/>
        </p:nvSpPr>
        <p:spPr bwMode="gray">
          <a:xfrm>
            <a:off x="3352800" y="5146675"/>
            <a:ext cx="5105400" cy="488950"/>
          </a:xfrm>
          <a:prstGeom prst="roundRect">
            <a:avLst>
              <a:gd name="adj" fmla="val 50000"/>
            </a:avLst>
          </a:prstGeom>
          <a:gradFill rotWithShape="1">
            <a:gsLst>
              <a:gs pos="0">
                <a:srgbClr val="F8F8F8"/>
              </a:gs>
              <a:gs pos="100000">
                <a:srgbClr val="BEBEBE"/>
              </a:gs>
            </a:gsLst>
            <a:lin ang="5400000" scaled="1"/>
          </a:gradFill>
          <a:ln w="19050">
            <a:solidFill>
              <a:srgbClr val="C0C0C0"/>
            </a:solidFill>
            <a:round/>
            <a:headEnd/>
            <a:tailEnd/>
          </a:ln>
          <a:effectLst>
            <a:outerShdw dist="53882" dir="2700000" algn="ctr" rotWithShape="0">
              <a:srgbClr val="292929">
                <a:alpha val="50000"/>
              </a:srgbClr>
            </a:outerShdw>
          </a:effectLst>
        </p:spPr>
        <p:txBody>
          <a:bodyPr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53" name="Rectangle 58"/>
          <p:cNvSpPr>
            <a:spLocks noChangeArrowheads="1"/>
          </p:cNvSpPr>
          <p:nvPr/>
        </p:nvSpPr>
        <p:spPr bwMode="auto">
          <a:xfrm>
            <a:off x="4038600" y="5222875"/>
            <a:ext cx="3826093"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spcBef>
                <a:spcPct val="0"/>
              </a:spcBef>
              <a:buClrTx/>
              <a:buFontTx/>
              <a:buNone/>
            </a:pPr>
            <a:r>
              <a:rPr lang="en-US" altLang="en-US" sz="1800" b="0" dirty="0" smtClean="0">
                <a:solidFill>
                  <a:srgbClr val="000000"/>
                </a:solidFill>
              </a:rPr>
              <a:t>Litigation/Dispute Resolution</a:t>
            </a:r>
            <a:endParaRPr lang="en-US" altLang="en-US" sz="1800" b="0" dirty="0">
              <a:solidFill>
                <a:srgbClr val="000000"/>
              </a:solidFill>
            </a:endParaRPr>
          </a:p>
        </p:txBody>
      </p:sp>
      <p:sp>
        <p:nvSpPr>
          <p:cNvPr id="7227" name="Oval 59"/>
          <p:cNvSpPr>
            <a:spLocks noChangeArrowheads="1"/>
          </p:cNvSpPr>
          <p:nvPr/>
        </p:nvSpPr>
        <p:spPr bwMode="gray">
          <a:xfrm>
            <a:off x="3276600" y="5280025"/>
            <a:ext cx="228600" cy="228600"/>
          </a:xfrm>
          <a:prstGeom prst="ellipse">
            <a:avLst/>
          </a:prstGeom>
          <a:gradFill rotWithShape="1">
            <a:gsLst>
              <a:gs pos="0">
                <a:schemeClr val="folHlink"/>
              </a:gs>
              <a:gs pos="100000">
                <a:schemeClr val="folHlink">
                  <a:gamma/>
                  <a:shade val="66667"/>
                  <a:invGamma/>
                </a:schemeClr>
              </a:gs>
            </a:gsLst>
            <a:path path="shape">
              <a:fillToRect l="50000" t="50000" r="50000" b="50000"/>
            </a:path>
          </a:gradFill>
          <a:ln w="19050">
            <a:solidFill>
              <a:srgbClr val="FFFFFF"/>
            </a:solidFill>
            <a:round/>
            <a:headEnd/>
            <a:tailEnd/>
          </a:ln>
          <a:effectLst>
            <a:outerShdw dist="63500" dir="2212194" algn="ctr" rotWithShape="0">
              <a:schemeClr val="bg2">
                <a:alpha val="50000"/>
              </a:schemeClr>
            </a:outerShdw>
          </a:effectLst>
        </p:spPr>
        <p:txBody>
          <a:bodyPr wrap="none" anchor="ctr"/>
          <a:lstStyle/>
          <a:p>
            <a:pPr>
              <a:defRPr/>
            </a:pPr>
            <a:endParaRPr lang="en-US">
              <a:latin typeface="Arial" charset="0"/>
              <a:cs typeface="Arial" charset="0"/>
            </a:endParaRPr>
          </a:p>
        </p:txBody>
      </p:sp>
      <p:grpSp>
        <p:nvGrpSpPr>
          <p:cNvPr id="18455" name="Group 60"/>
          <p:cNvGrpSpPr>
            <a:grpSpLocks/>
          </p:cNvGrpSpPr>
          <p:nvPr/>
        </p:nvGrpSpPr>
        <p:grpSpPr bwMode="auto">
          <a:xfrm>
            <a:off x="301452" y="2362200"/>
            <a:ext cx="2819400" cy="2930525"/>
            <a:chOff x="192" y="1631"/>
            <a:chExt cx="1684" cy="1683"/>
          </a:xfrm>
        </p:grpSpPr>
        <p:sp>
          <p:nvSpPr>
            <p:cNvPr id="7229" name="Oval 61"/>
            <p:cNvSpPr>
              <a:spLocks noChangeArrowheads="1"/>
            </p:cNvSpPr>
            <p:nvPr/>
          </p:nvSpPr>
          <p:spPr bwMode="gray">
            <a:xfrm>
              <a:off x="192" y="1631"/>
              <a:ext cx="1684" cy="1683"/>
            </a:xfrm>
            <a:prstGeom prst="ellipse">
              <a:avLst/>
            </a:prstGeom>
            <a:gradFill rotWithShape="1">
              <a:gsLst>
                <a:gs pos="0">
                  <a:schemeClr val="accent1">
                    <a:gamma/>
                    <a:tint val="0"/>
                    <a:invGamma/>
                  </a:schemeClr>
                </a:gs>
                <a:gs pos="50000">
                  <a:schemeClr val="accent1"/>
                </a:gs>
                <a:gs pos="100000">
                  <a:schemeClr val="accent1">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pPr>
                <a:defRPr/>
              </a:pPr>
              <a:endParaRPr lang="en-US">
                <a:latin typeface="Arial" charset="0"/>
                <a:cs typeface="Arial" charset="0"/>
              </a:endParaRPr>
            </a:p>
          </p:txBody>
        </p:sp>
        <p:sp>
          <p:nvSpPr>
            <p:cNvPr id="7230" name="Oval 62"/>
            <p:cNvSpPr>
              <a:spLocks noChangeArrowheads="1"/>
            </p:cNvSpPr>
            <p:nvPr/>
          </p:nvSpPr>
          <p:spPr bwMode="gray">
            <a:xfrm>
              <a:off x="303" y="1740"/>
              <a:ext cx="1461" cy="1463"/>
            </a:xfrm>
            <a:prstGeom prst="ellipse">
              <a:avLst/>
            </a:prstGeom>
            <a:gradFill rotWithShape="1">
              <a:gsLst>
                <a:gs pos="0">
                  <a:schemeClr val="accent1">
                    <a:gamma/>
                    <a:shade val="54118"/>
                    <a:invGamma/>
                  </a:schemeClr>
                </a:gs>
                <a:gs pos="50000">
                  <a:schemeClr val="accent1"/>
                </a:gs>
                <a:gs pos="100000">
                  <a:schemeClr val="accent1">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en-US">
                <a:latin typeface="Arial" charset="0"/>
                <a:cs typeface="Arial" charset="0"/>
              </a:endParaRPr>
            </a:p>
          </p:txBody>
        </p:sp>
        <p:sp>
          <p:nvSpPr>
            <p:cNvPr id="7231" name="Oval 63"/>
            <p:cNvSpPr>
              <a:spLocks noChangeArrowheads="1"/>
            </p:cNvSpPr>
            <p:nvPr/>
          </p:nvSpPr>
          <p:spPr bwMode="gray">
            <a:xfrm>
              <a:off x="288" y="1754"/>
              <a:ext cx="1461" cy="1462"/>
            </a:xfrm>
            <a:prstGeom prst="ellipse">
              <a:avLst/>
            </a:prstGeom>
            <a:gradFill rotWithShape="1">
              <a:gsLst>
                <a:gs pos="0">
                  <a:schemeClr val="accent1">
                    <a:gamma/>
                    <a:shade val="63529"/>
                    <a:invGamma/>
                  </a:schemeClr>
                </a:gs>
                <a:gs pos="100000">
                  <a:schemeClr val="accent1">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pPr>
                <a:defRPr/>
              </a:pPr>
              <a:endParaRPr lang="en-US">
                <a:latin typeface="Arial" charset="0"/>
                <a:cs typeface="Arial" charset="0"/>
              </a:endParaRPr>
            </a:p>
          </p:txBody>
        </p:sp>
        <p:sp>
          <p:nvSpPr>
            <p:cNvPr id="18461" name="Oval 64"/>
            <p:cNvSpPr>
              <a:spLocks noChangeArrowheads="1"/>
            </p:cNvSpPr>
            <p:nvPr/>
          </p:nvSpPr>
          <p:spPr bwMode="gray">
            <a:xfrm>
              <a:off x="375" y="1814"/>
              <a:ext cx="1317" cy="1316"/>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62" name="Oval 65"/>
            <p:cNvSpPr>
              <a:spLocks noChangeArrowheads="1"/>
            </p:cNvSpPr>
            <p:nvPr/>
          </p:nvSpPr>
          <p:spPr bwMode="gray">
            <a:xfrm>
              <a:off x="396" y="1835"/>
              <a:ext cx="1276" cy="1277"/>
            </a:xfrm>
            <a:prstGeom prst="ellipse">
              <a:avLst/>
            </a:prstGeom>
            <a:gradFill rotWithShape="1">
              <a:gsLst>
                <a:gs pos="0">
                  <a:srgbClr val="636869"/>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63" name="Oval 66"/>
            <p:cNvSpPr>
              <a:spLocks noChangeArrowheads="1"/>
            </p:cNvSpPr>
            <p:nvPr/>
          </p:nvSpPr>
          <p:spPr bwMode="gray">
            <a:xfrm>
              <a:off x="412" y="1842"/>
              <a:ext cx="1246" cy="1246"/>
            </a:xfrm>
            <a:prstGeom prst="ellipse">
              <a:avLst/>
            </a:prstGeom>
            <a:gradFill rotWithShape="1">
              <a:gsLst>
                <a:gs pos="0">
                  <a:srgbClr val="D6E1E2">
                    <a:alpha val="0"/>
                  </a:srgbClr>
                </a:gs>
                <a:gs pos="100000">
                  <a:srgbClr val="F1F5F5"/>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64" name="Oval 67"/>
            <p:cNvSpPr>
              <a:spLocks noChangeArrowheads="1"/>
            </p:cNvSpPr>
            <p:nvPr/>
          </p:nvSpPr>
          <p:spPr bwMode="gray">
            <a:xfrm>
              <a:off x="426" y="1854"/>
              <a:ext cx="1184" cy="1164"/>
            </a:xfrm>
            <a:prstGeom prst="ellipse">
              <a:avLst/>
            </a:prstGeom>
            <a:gradFill rotWithShape="1">
              <a:gsLst>
                <a:gs pos="0">
                  <a:srgbClr val="AAB2B3"/>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65" name="Oval 68"/>
            <p:cNvSpPr>
              <a:spLocks noChangeArrowheads="1"/>
            </p:cNvSpPr>
            <p:nvPr/>
          </p:nvSpPr>
          <p:spPr bwMode="gray">
            <a:xfrm>
              <a:off x="480" y="1872"/>
              <a:ext cx="1053" cy="945"/>
            </a:xfrm>
            <a:prstGeom prst="ellipse">
              <a:avLst/>
            </a:prstGeom>
            <a:gradFill rotWithShape="1">
              <a:gsLst>
                <a:gs pos="0">
                  <a:srgbClr val="FFFFFF"/>
                </a:gs>
                <a:gs pos="100000">
                  <a:srgbClr val="D6E1E2">
                    <a:alpha val="37999"/>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1800" b="0"/>
            </a:p>
          </p:txBody>
        </p:sp>
        <p:sp>
          <p:nvSpPr>
            <p:cNvPr id="18466" name="Text Box 69"/>
            <p:cNvSpPr txBox="1">
              <a:spLocks noChangeArrowheads="1"/>
            </p:cNvSpPr>
            <p:nvPr/>
          </p:nvSpPr>
          <p:spPr bwMode="gray">
            <a:xfrm>
              <a:off x="384" y="2160"/>
              <a:ext cx="1296" cy="368"/>
            </a:xfrm>
            <a:prstGeom prst="rect">
              <a:avLst/>
            </a:prstGeom>
            <a:noFill/>
            <a:ln>
              <a:noFill/>
            </a:ln>
            <a:effectLst/>
            <a:extLst>
              <a:ext uri="{909E8E84-426E-40DD-AFC4-6F175D3DCCD1}">
                <a14:hiddenFill xmlns:a14="http://schemas.microsoft.com/office/drawing/2010/main">
                  <a:solidFill>
                    <a:srgbClr val="CC3300"/>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algn="ctr" eaLnBrk="1" hangingPunct="1">
                <a:spcBef>
                  <a:spcPct val="0"/>
                </a:spcBef>
                <a:buClrTx/>
                <a:buFontTx/>
                <a:buNone/>
              </a:pPr>
              <a:endParaRPr lang="en-US" altLang="en-US" sz="3200" i="1" dirty="0">
                <a:solidFill>
                  <a:srgbClr val="000000"/>
                </a:solidFill>
              </a:endParaRPr>
            </a:p>
          </p:txBody>
        </p:sp>
      </p:grpSp>
      <p:sp>
        <p:nvSpPr>
          <p:cNvPr id="18456"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r>
              <a:rPr lang="en-US" altLang="en-US" sz="900" b="0" dirty="0" smtClean="0"/>
              <a:t>February 16, 2017</a:t>
            </a:r>
            <a:endParaRPr lang="en-US" altLang="en-US" sz="900" b="0" dirty="0"/>
          </a:p>
        </p:txBody>
      </p:sp>
      <p:sp>
        <p:nvSpPr>
          <p:cNvPr id="18457"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96BCB6A4-DDA9-4E77-8C24-660362C07126}" type="slidenum">
              <a:rPr lang="en-US" altLang="en-US" sz="900" b="0"/>
              <a:pPr eaLnBrk="1" hangingPunct="1">
                <a:spcBef>
                  <a:spcPct val="0"/>
                </a:spcBef>
                <a:buClrTx/>
                <a:buFontTx/>
                <a:buNone/>
              </a:pPr>
              <a:t>2</a:t>
            </a:fld>
            <a:endParaRPr lang="en-US" altLang="en-US" sz="900" b="0"/>
          </a:p>
        </p:txBody>
      </p:sp>
      <p:sp>
        <p:nvSpPr>
          <p:cNvPr id="2" name="Footer Placeholder 1"/>
          <p:cNvSpPr>
            <a:spLocks noGrp="1"/>
          </p:cNvSpPr>
          <p:nvPr>
            <p:ph type="ftr" sz="quarter" idx="11"/>
          </p:nvPr>
        </p:nvSpPr>
        <p:spPr/>
        <p:txBody>
          <a:bodyPr/>
          <a:lstStyle/>
          <a:p>
            <a:pPr>
              <a:defRPr/>
            </a:pPr>
            <a:r>
              <a:rPr lang="en-US"/>
              <a:t>www.fispalive.com Nashville 2017</a:t>
            </a: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2000" y="3414167"/>
            <a:ext cx="1758950" cy="723734"/>
          </a:xfrm>
          <a:prstGeom prst="rect">
            <a:avLst/>
          </a:prstGeom>
        </p:spPr>
      </p:pic>
      <p:sp>
        <p:nvSpPr>
          <p:cNvPr id="4" name="TextBox 3"/>
          <p:cNvSpPr txBox="1"/>
          <p:nvPr/>
        </p:nvSpPr>
        <p:spPr>
          <a:xfrm>
            <a:off x="2368550" y="990600"/>
            <a:ext cx="5251450" cy="584775"/>
          </a:xfrm>
          <a:prstGeom prst="rect">
            <a:avLst/>
          </a:prstGeom>
          <a:noFill/>
        </p:spPr>
        <p:txBody>
          <a:bodyPr wrap="square" rtlCol="0">
            <a:spAutoFit/>
          </a:bodyPr>
          <a:lstStyle/>
          <a:p>
            <a:r>
              <a:rPr lang="en-US" sz="3200" dirty="0" smtClean="0"/>
              <a:t>So What Do I Know?</a:t>
            </a:r>
            <a:endParaRPr lang="en-US" sz="3200" dirty="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04800" y="1143000"/>
            <a:ext cx="8229600" cy="4876800"/>
          </a:xfrm>
        </p:spPr>
        <p:txBody>
          <a:bodyPr/>
          <a:lstStyle/>
          <a:p>
            <a:pPr marL="0" indent="0" algn="ctr">
              <a:buNone/>
            </a:pPr>
            <a:r>
              <a:rPr lang="en-US" altLang="en-US" dirty="0" smtClean="0"/>
              <a:t>Section 253 of the Telecom Act is your Friend </a:t>
            </a:r>
          </a:p>
          <a:p>
            <a:r>
              <a:rPr lang="en-US" sz="2400" dirty="0"/>
              <a:t>(a)</a:t>
            </a:r>
            <a:r>
              <a:rPr lang="en-US" sz="2400" cap="small" dirty="0"/>
              <a:t>In </a:t>
            </a:r>
            <a:r>
              <a:rPr lang="en-US" sz="2400" cap="small" dirty="0" smtClean="0"/>
              <a:t>general </a:t>
            </a:r>
            <a:r>
              <a:rPr lang="en-US" sz="2400" b="0" dirty="0" smtClean="0"/>
              <a:t>No </a:t>
            </a:r>
            <a:r>
              <a:rPr lang="en-US" sz="2400" b="0" dirty="0"/>
              <a:t>State or local statute or regulation, or other State or local legal requirement, </a:t>
            </a:r>
            <a:r>
              <a:rPr lang="en-US" sz="2400" b="0" u="sng" dirty="0"/>
              <a:t>may prohibit or have the effect of prohibiting</a:t>
            </a:r>
            <a:r>
              <a:rPr lang="en-US" sz="2400" b="0" dirty="0"/>
              <a:t> the ability of any entity to provide any </a:t>
            </a:r>
            <a:r>
              <a:rPr lang="en-US" sz="2400" b="0" u="sng" dirty="0"/>
              <a:t>interstate or intrastate telecommunications servi</a:t>
            </a:r>
            <a:r>
              <a:rPr lang="en-US" sz="2400" b="0" dirty="0"/>
              <a:t>ce.</a:t>
            </a:r>
          </a:p>
          <a:p>
            <a:r>
              <a:rPr lang="en-US" sz="2400" dirty="0"/>
              <a:t>(b)</a:t>
            </a:r>
            <a:r>
              <a:rPr lang="en-US" sz="2400" cap="small" dirty="0"/>
              <a:t>State regulatory </a:t>
            </a:r>
            <a:r>
              <a:rPr lang="en-US" sz="2400" cap="small" dirty="0" smtClean="0"/>
              <a:t>authority </a:t>
            </a:r>
            <a:r>
              <a:rPr lang="en-US" sz="2400" b="0" dirty="0" smtClean="0"/>
              <a:t>Nothing </a:t>
            </a:r>
            <a:r>
              <a:rPr lang="en-US" sz="2400" b="0" dirty="0"/>
              <a:t>in this section shall affect the ability of a State to impose, </a:t>
            </a:r>
            <a:r>
              <a:rPr lang="en-US" sz="2400" b="0" u="sng" dirty="0"/>
              <a:t>on a competitively neutral basis </a:t>
            </a:r>
            <a:r>
              <a:rPr lang="en-US" sz="2400" b="0" dirty="0"/>
              <a:t>and consistent </a:t>
            </a:r>
            <a:r>
              <a:rPr lang="en-US" sz="2400" b="0" dirty="0" smtClean="0"/>
              <a:t>with Section 254 of this Title, </a:t>
            </a:r>
            <a:r>
              <a:rPr lang="en-US" sz="2400" b="0" dirty="0"/>
              <a:t>requirements necessary to preserve and advance universal service, protect the public safety and welfare, ensure the continued quality of telecommunications services, and safeguard the rights of consumers.</a:t>
            </a:r>
          </a:p>
          <a:p>
            <a:endParaRPr lang="en-US" altLang="en-US" sz="1600" dirty="0"/>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3</a:t>
            </a:fld>
            <a:endParaRPr lang="en-US" altLang="en-US" sz="900" b="0" dirty="0"/>
          </a:p>
        </p:txBody>
      </p:sp>
      <p:sp>
        <p:nvSpPr>
          <p:cNvPr id="16389" name="Rectangle 2"/>
          <p:cNvSpPr>
            <a:spLocks noGrp="1" noChangeArrowheads="1"/>
          </p:cNvSpPr>
          <p:nvPr>
            <p:ph type="title"/>
          </p:nvPr>
        </p:nvSpPr>
        <p:spPr>
          <a:xfrm>
            <a:off x="873125" y="76200"/>
            <a:ext cx="7696200" cy="609600"/>
          </a:xfrm>
        </p:spPr>
        <p:txBody>
          <a:bodyPr/>
          <a:lstStyle/>
          <a:p>
            <a:pPr algn="ctr"/>
            <a:r>
              <a:rPr lang="en-US" altLang="en-US" sz="3200" dirty="0" smtClean="0">
                <a:solidFill>
                  <a:schemeClr val="bg1"/>
                </a:solidFill>
              </a:rPr>
              <a:t>Legal Authority for Access to ROW</a:t>
            </a:r>
            <a:endParaRPr lang="en-US" altLang="en-US" sz="3200" dirty="0">
              <a:solidFill>
                <a:schemeClr val="bg1"/>
              </a:solidFill>
            </a:endParaRPr>
          </a:p>
        </p:txBody>
      </p:sp>
      <p:sp>
        <p:nvSpPr>
          <p:cNvPr id="2" name="Footer Placeholder 1"/>
          <p:cNvSpPr>
            <a:spLocks noGrp="1"/>
          </p:cNvSpPr>
          <p:nvPr>
            <p:ph type="ftr" sz="quarter" idx="11"/>
          </p:nvPr>
        </p:nvSpPr>
        <p:spPr/>
        <p:txBody>
          <a:bodyPr/>
          <a:lstStyle/>
          <a:p>
            <a:pPr>
              <a:defRPr/>
            </a:pPr>
            <a:r>
              <a:rPr lang="en-US"/>
              <a:t>www.fispalive.com Nashville 2017</a:t>
            </a:r>
          </a:p>
        </p:txBody>
      </p:sp>
    </p:spTree>
    <p:extLst>
      <p:ext uri="{BB962C8B-B14F-4D97-AF65-F5344CB8AC3E}">
        <p14:creationId xmlns:p14="http://schemas.microsoft.com/office/powerpoint/2010/main" val="19246993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04800" y="1143000"/>
            <a:ext cx="8229600" cy="4876800"/>
          </a:xfrm>
        </p:spPr>
        <p:txBody>
          <a:bodyPr/>
          <a:lstStyle/>
          <a:p>
            <a:pPr marL="0" indent="0" algn="ctr">
              <a:buNone/>
            </a:pPr>
            <a:r>
              <a:rPr lang="en-US" altLang="en-US" dirty="0" smtClean="0"/>
              <a:t>Section 253 of the Telecom Act is your Friend </a:t>
            </a:r>
          </a:p>
          <a:p>
            <a:r>
              <a:rPr lang="en-US" sz="2000" dirty="0" smtClean="0"/>
              <a:t>(</a:t>
            </a:r>
            <a:r>
              <a:rPr lang="en-US" sz="2000" dirty="0"/>
              <a:t>c)</a:t>
            </a:r>
            <a:r>
              <a:rPr lang="en-US" sz="2000" cap="small" dirty="0"/>
              <a:t>State and local government </a:t>
            </a:r>
            <a:r>
              <a:rPr lang="en-US" sz="2000" cap="small" dirty="0" smtClean="0"/>
              <a:t>authority </a:t>
            </a:r>
            <a:r>
              <a:rPr lang="en-US" sz="2000" b="0" dirty="0" smtClean="0"/>
              <a:t>Nothing </a:t>
            </a:r>
            <a:r>
              <a:rPr lang="en-US" sz="2000" b="0" dirty="0"/>
              <a:t>in this section affects the authority of a State or local government to </a:t>
            </a:r>
            <a:r>
              <a:rPr lang="en-US" sz="2000" b="0" u="sng" dirty="0"/>
              <a:t>manage the public rights-of-way or to require fair and reasonable compensation</a:t>
            </a:r>
            <a:r>
              <a:rPr lang="en-US" sz="2000" b="0" dirty="0"/>
              <a:t> from telecommunications providers, on a competitively neutral and nondiscriminatory basis, for use of public rights-of-way on a </a:t>
            </a:r>
            <a:r>
              <a:rPr lang="en-US" sz="2000" b="0" u="sng" dirty="0"/>
              <a:t>nondiscriminatory basis</a:t>
            </a:r>
            <a:r>
              <a:rPr lang="en-US" sz="2000" b="0" dirty="0"/>
              <a:t>, if the compensation required is publicly disclosed by such government.</a:t>
            </a:r>
          </a:p>
          <a:p>
            <a:r>
              <a:rPr lang="en-US" sz="2000" dirty="0"/>
              <a:t>(</a:t>
            </a:r>
            <a:r>
              <a:rPr lang="en-US" sz="2000" dirty="0" smtClean="0"/>
              <a:t>d)</a:t>
            </a:r>
            <a:r>
              <a:rPr lang="en-US" sz="2000" cap="small" dirty="0" smtClean="0"/>
              <a:t>Preemption </a:t>
            </a:r>
            <a:r>
              <a:rPr lang="en-US" sz="2000" b="0" dirty="0" smtClean="0"/>
              <a:t>If</a:t>
            </a:r>
            <a:r>
              <a:rPr lang="en-US" sz="2000" b="0" dirty="0"/>
              <a:t>, after notice and an opportunity for public comment, the Commission determines that a State or local government has permitted or imposed any statute, regulation, or legal requirement that violates subsection (a) or (b), the Co</a:t>
            </a:r>
            <a:r>
              <a:rPr lang="en-US" sz="2000" b="0" u="sng" dirty="0"/>
              <a:t>mmission shall preempt the enforcement of such statute</a:t>
            </a:r>
            <a:r>
              <a:rPr lang="en-US" sz="2000" b="0" dirty="0"/>
              <a:t>, regulation, or legal requirement to the extent necessary to correct such violation or inconsistency</a:t>
            </a:r>
            <a:r>
              <a:rPr lang="en-US" sz="2000" b="0" dirty="0" smtClean="0"/>
              <a:t>.</a:t>
            </a:r>
            <a:endParaRPr lang="en-US" altLang="en-US" sz="2000" dirty="0"/>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4</a:t>
            </a:fld>
            <a:endParaRPr lang="en-US" altLang="en-US" sz="900" b="0" dirty="0"/>
          </a:p>
        </p:txBody>
      </p:sp>
      <p:sp>
        <p:nvSpPr>
          <p:cNvPr id="16389" name="Rectangle 2"/>
          <p:cNvSpPr>
            <a:spLocks noGrp="1" noChangeArrowheads="1"/>
          </p:cNvSpPr>
          <p:nvPr>
            <p:ph type="title"/>
          </p:nvPr>
        </p:nvSpPr>
        <p:spPr>
          <a:xfrm>
            <a:off x="873125" y="76200"/>
            <a:ext cx="7696200" cy="609600"/>
          </a:xfrm>
        </p:spPr>
        <p:txBody>
          <a:bodyPr/>
          <a:lstStyle/>
          <a:p>
            <a:pPr algn="ctr"/>
            <a:r>
              <a:rPr lang="en-US" altLang="en-US" sz="3200" dirty="0" smtClean="0">
                <a:solidFill>
                  <a:schemeClr val="bg1"/>
                </a:solidFill>
              </a:rPr>
              <a:t>Legal Authority for Access to ROW</a:t>
            </a:r>
            <a:endParaRPr lang="en-US" altLang="en-US" sz="3200" dirty="0">
              <a:solidFill>
                <a:schemeClr val="bg1"/>
              </a:solidFill>
            </a:endParaRPr>
          </a:p>
        </p:txBody>
      </p:sp>
      <p:sp>
        <p:nvSpPr>
          <p:cNvPr id="2" name="Footer Placeholder 1"/>
          <p:cNvSpPr>
            <a:spLocks noGrp="1"/>
          </p:cNvSpPr>
          <p:nvPr>
            <p:ph type="ftr" sz="quarter" idx="11"/>
          </p:nvPr>
        </p:nvSpPr>
        <p:spPr/>
        <p:txBody>
          <a:bodyPr/>
          <a:lstStyle/>
          <a:p>
            <a:pPr>
              <a:defRPr/>
            </a:pPr>
            <a:r>
              <a:rPr lang="en-US"/>
              <a:t>www.fispalive.com Nashville 2017</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04800" y="1143000"/>
            <a:ext cx="8229600" cy="4876800"/>
          </a:xfrm>
        </p:spPr>
        <p:txBody>
          <a:bodyPr/>
          <a:lstStyle/>
          <a:p>
            <a:r>
              <a:rPr lang="en-US" altLang="en-US" sz="2000" dirty="0" smtClean="0"/>
              <a:t>You can simply ask for a permit to start digging</a:t>
            </a:r>
          </a:p>
          <a:p>
            <a:pPr lvl="1"/>
            <a:r>
              <a:rPr lang="en-US" altLang="en-US" sz="2000" dirty="0" smtClean="0"/>
              <a:t>Many towns have no idea what they are doing and you can use that to your advantage</a:t>
            </a:r>
          </a:p>
          <a:p>
            <a:pPr lvl="1"/>
            <a:r>
              <a:rPr lang="en-US" altLang="en-US" sz="2000" dirty="0" smtClean="0"/>
              <a:t>Broadband desperation + politics = ROW access (maybe)</a:t>
            </a:r>
            <a:endParaRPr lang="en-US" altLang="en-US" sz="2000" dirty="0" smtClean="0"/>
          </a:p>
          <a:p>
            <a:r>
              <a:rPr lang="en-US" altLang="en-US" sz="2000" dirty="0" smtClean="0"/>
              <a:t>No Legal Right to Access Municipal ROW Unless a CLEC</a:t>
            </a:r>
          </a:p>
          <a:p>
            <a:pPr lvl="1"/>
            <a:r>
              <a:rPr lang="en-US" altLang="en-US" sz="2000" dirty="0" smtClean="0"/>
              <a:t>They may let you in, but can discriminate, ex. OK</a:t>
            </a:r>
          </a:p>
          <a:p>
            <a:pPr lvl="1"/>
            <a:r>
              <a:rPr lang="en-US" altLang="en-US" sz="2000" dirty="0" smtClean="0"/>
              <a:t>Be wary of change in law, ex. Kentucky and Arkansas</a:t>
            </a:r>
            <a:endParaRPr lang="en-US" altLang="en-US" sz="2000" dirty="0" smtClean="0"/>
          </a:p>
          <a:p>
            <a:r>
              <a:rPr lang="en-US" altLang="en-US" sz="2000" dirty="0" smtClean="0"/>
              <a:t>Public Rights of Way Versus Private Rights of Way</a:t>
            </a:r>
          </a:p>
          <a:p>
            <a:pPr lvl="1"/>
            <a:r>
              <a:rPr lang="en-US" altLang="en-US" sz="2000" dirty="0" smtClean="0"/>
              <a:t>No need for any authority whatsoever on private ROW such as HOA property, but careful of eminent domain, ex. Maine</a:t>
            </a:r>
          </a:p>
          <a:p>
            <a:pPr lvl="1"/>
            <a:r>
              <a:rPr lang="en-US" altLang="en-US" sz="2000" dirty="0" smtClean="0"/>
              <a:t>Beware of state law prohibiting discrimination, ex. SC</a:t>
            </a:r>
          </a:p>
          <a:p>
            <a:r>
              <a:rPr lang="en-US" altLang="en-US" sz="2000" dirty="0" smtClean="0"/>
              <a:t>Franchise Agreements Versus Encroachment Agreements</a:t>
            </a:r>
          </a:p>
          <a:p>
            <a:pPr lvl="1"/>
            <a:r>
              <a:rPr lang="en-US" altLang="en-US" sz="2000" dirty="0" smtClean="0"/>
              <a:t>Franchise fee easy pass through to end user</a:t>
            </a:r>
          </a:p>
          <a:p>
            <a:pPr lvl="1"/>
            <a:r>
              <a:rPr lang="en-US" altLang="en-US" sz="2000" dirty="0" smtClean="0"/>
              <a:t>Encroachment better for short mainline runs to increase bandwidth, ex. CA</a:t>
            </a:r>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5</a:t>
            </a:fld>
            <a:endParaRPr lang="en-US" altLang="en-US" sz="900" b="0" dirty="0"/>
          </a:p>
        </p:txBody>
      </p:sp>
      <p:sp>
        <p:nvSpPr>
          <p:cNvPr id="16389" name="Rectangle 2"/>
          <p:cNvSpPr>
            <a:spLocks noGrp="1" noChangeArrowheads="1"/>
          </p:cNvSpPr>
          <p:nvPr>
            <p:ph type="title"/>
          </p:nvPr>
        </p:nvSpPr>
        <p:spPr>
          <a:xfrm>
            <a:off x="873125" y="76200"/>
            <a:ext cx="7696200" cy="609600"/>
          </a:xfrm>
        </p:spPr>
        <p:txBody>
          <a:bodyPr/>
          <a:lstStyle/>
          <a:p>
            <a:pPr algn="ctr"/>
            <a:r>
              <a:rPr lang="en-US" altLang="en-US" sz="3200" dirty="0" smtClean="0">
                <a:solidFill>
                  <a:schemeClr val="bg1"/>
                </a:solidFill>
              </a:rPr>
              <a:t>Legal Authority for Access to ROW</a:t>
            </a:r>
            <a:endParaRPr lang="en-US" altLang="en-US" sz="3200" dirty="0">
              <a:solidFill>
                <a:schemeClr val="bg1"/>
              </a:solidFill>
            </a:endParaRPr>
          </a:p>
        </p:txBody>
      </p:sp>
      <p:sp>
        <p:nvSpPr>
          <p:cNvPr id="2" name="Footer Placeholder 1"/>
          <p:cNvSpPr>
            <a:spLocks noGrp="1"/>
          </p:cNvSpPr>
          <p:nvPr>
            <p:ph type="ftr" sz="quarter" idx="11"/>
          </p:nvPr>
        </p:nvSpPr>
        <p:spPr/>
        <p:txBody>
          <a:bodyPr/>
          <a:lstStyle/>
          <a:p>
            <a:pPr>
              <a:defRPr/>
            </a:pPr>
            <a:r>
              <a:rPr lang="en-US"/>
              <a:t>www.fispalive.com Nashville 2017</a:t>
            </a:r>
          </a:p>
        </p:txBody>
      </p:sp>
    </p:spTree>
    <p:extLst>
      <p:ext uri="{BB962C8B-B14F-4D97-AF65-F5344CB8AC3E}">
        <p14:creationId xmlns:p14="http://schemas.microsoft.com/office/powerpoint/2010/main" val="268607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04800" y="1143000"/>
            <a:ext cx="8229600" cy="4876800"/>
          </a:xfrm>
        </p:spPr>
        <p:txBody>
          <a:bodyPr/>
          <a:lstStyle/>
          <a:p>
            <a:r>
              <a:rPr lang="en-US" altLang="en-US" sz="2400" dirty="0" smtClean="0"/>
              <a:t>State Law Impact</a:t>
            </a:r>
          </a:p>
          <a:p>
            <a:pPr lvl="1"/>
            <a:r>
              <a:rPr lang="en-US" altLang="en-US" sz="2400" dirty="0" smtClean="0"/>
              <a:t>Statewide limits and uniform rules on municipal authority, ex. Florida</a:t>
            </a:r>
            <a:endParaRPr lang="en-US" altLang="en-US" sz="2400" dirty="0" smtClean="0"/>
          </a:p>
          <a:p>
            <a:pPr lvl="1"/>
            <a:r>
              <a:rPr lang="en-US" altLang="en-US" sz="2400" dirty="0" smtClean="0"/>
              <a:t>Limits on franchise fees, permit fees, ex. Oregon</a:t>
            </a:r>
            <a:endParaRPr lang="en-US" altLang="en-US" sz="2400" dirty="0" smtClean="0"/>
          </a:p>
          <a:p>
            <a:r>
              <a:rPr lang="en-US" altLang="en-US" sz="2400" dirty="0" smtClean="0"/>
              <a:t>Local Zoning and Permitting</a:t>
            </a:r>
          </a:p>
          <a:p>
            <a:pPr lvl="1"/>
            <a:r>
              <a:rPr lang="en-US" altLang="en-US" sz="2400" dirty="0" smtClean="0"/>
              <a:t>You may have non-discriminatory access, but it may be a PITA for everybody</a:t>
            </a:r>
          </a:p>
          <a:p>
            <a:pPr lvl="1"/>
            <a:r>
              <a:rPr lang="en-US" altLang="en-US" sz="2400" dirty="0" smtClean="0"/>
              <a:t>Do not underestimate the time and cost for this</a:t>
            </a:r>
          </a:p>
          <a:p>
            <a:pPr lvl="1"/>
            <a:r>
              <a:rPr lang="en-US" altLang="en-US" sz="2400" dirty="0" smtClean="0"/>
              <a:t>Good, cordial relationships are vital</a:t>
            </a:r>
            <a:endParaRPr lang="en-US" altLang="en-US" sz="2400" dirty="0"/>
          </a:p>
          <a:p>
            <a:pPr lvl="0"/>
            <a:r>
              <a:rPr lang="en-US" altLang="en-US" sz="2400" dirty="0" smtClean="0">
                <a:solidFill>
                  <a:prstClr val="black"/>
                </a:solidFill>
              </a:rPr>
              <a:t>Good old-fashioned politics</a:t>
            </a:r>
          </a:p>
          <a:p>
            <a:pPr lvl="1"/>
            <a:r>
              <a:rPr lang="en-US" altLang="en-US" sz="2400" dirty="0" smtClean="0">
                <a:solidFill>
                  <a:prstClr val="black"/>
                </a:solidFill>
              </a:rPr>
              <a:t>Figure out where your leverage is, ex. Idaho</a:t>
            </a:r>
          </a:p>
          <a:p>
            <a:pPr lvl="1"/>
            <a:r>
              <a:rPr lang="en-US" altLang="en-US" sz="2400" dirty="0" smtClean="0">
                <a:solidFill>
                  <a:prstClr val="black"/>
                </a:solidFill>
              </a:rPr>
              <a:t>Beware of old grudges</a:t>
            </a:r>
            <a:endParaRPr lang="en-US" altLang="en-US" sz="2400" dirty="0">
              <a:solidFill>
                <a:prstClr val="black"/>
              </a:solidFill>
            </a:endParaRPr>
          </a:p>
          <a:p>
            <a:pPr lvl="1"/>
            <a:endParaRPr lang="en-US" altLang="en-US" sz="2400" dirty="0" smtClean="0"/>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6</a:t>
            </a:fld>
            <a:endParaRPr lang="en-US" altLang="en-US" sz="900" b="0" dirty="0"/>
          </a:p>
        </p:txBody>
      </p:sp>
      <p:sp>
        <p:nvSpPr>
          <p:cNvPr id="16389" name="Rectangle 2"/>
          <p:cNvSpPr>
            <a:spLocks noGrp="1" noChangeArrowheads="1"/>
          </p:cNvSpPr>
          <p:nvPr>
            <p:ph type="title"/>
          </p:nvPr>
        </p:nvSpPr>
        <p:spPr>
          <a:xfrm>
            <a:off x="873125" y="76200"/>
            <a:ext cx="7696200" cy="609600"/>
          </a:xfrm>
        </p:spPr>
        <p:txBody>
          <a:bodyPr/>
          <a:lstStyle/>
          <a:p>
            <a:pPr algn="ctr"/>
            <a:r>
              <a:rPr lang="en-US" altLang="en-US" sz="3200" dirty="0" smtClean="0">
                <a:solidFill>
                  <a:schemeClr val="bg1"/>
                </a:solidFill>
              </a:rPr>
              <a:t>Legal Authority for Access to ROW</a:t>
            </a:r>
            <a:endParaRPr lang="en-US" altLang="en-US" sz="3200" dirty="0">
              <a:solidFill>
                <a:schemeClr val="bg1"/>
              </a:solidFill>
            </a:endParaRPr>
          </a:p>
        </p:txBody>
      </p:sp>
      <p:sp>
        <p:nvSpPr>
          <p:cNvPr id="2" name="Footer Placeholder 1"/>
          <p:cNvSpPr>
            <a:spLocks noGrp="1"/>
          </p:cNvSpPr>
          <p:nvPr>
            <p:ph type="ftr" sz="quarter" idx="11"/>
          </p:nvPr>
        </p:nvSpPr>
        <p:spPr/>
        <p:txBody>
          <a:bodyPr/>
          <a:lstStyle/>
          <a:p>
            <a:pPr>
              <a:defRPr/>
            </a:pPr>
            <a:r>
              <a:rPr lang="en-US"/>
              <a:t>www.fispalive.com Nashville 2017</a:t>
            </a:r>
          </a:p>
        </p:txBody>
      </p:sp>
    </p:spTree>
    <p:extLst>
      <p:ext uri="{BB962C8B-B14F-4D97-AF65-F5344CB8AC3E}">
        <p14:creationId xmlns:p14="http://schemas.microsoft.com/office/powerpoint/2010/main" val="4154693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Content Placeholder 2"/>
          <p:cNvSpPr>
            <a:spLocks noGrp="1"/>
          </p:cNvSpPr>
          <p:nvPr>
            <p:ph idx="1"/>
          </p:nvPr>
        </p:nvSpPr>
        <p:spPr>
          <a:xfrm>
            <a:off x="381000" y="990600"/>
            <a:ext cx="8229600" cy="4876800"/>
          </a:xfrm>
        </p:spPr>
        <p:txBody>
          <a:bodyPr/>
          <a:lstStyle/>
          <a:p>
            <a:r>
              <a:rPr lang="en-US" altLang="en-US" sz="2400" dirty="0" smtClean="0"/>
              <a:t>Federal Authority- Section 224 of the Telecom Act</a:t>
            </a:r>
          </a:p>
          <a:p>
            <a:pPr lvl="1"/>
            <a:r>
              <a:rPr lang="en-US" sz="1800" dirty="0"/>
              <a:t>(b)</a:t>
            </a:r>
            <a:r>
              <a:rPr lang="en-US" sz="1800" cap="small" dirty="0"/>
              <a:t>Authority of Commission to regulate rates, terms, and conditions; enforcement powers; promulgation of regulations</a:t>
            </a:r>
            <a:r>
              <a:rPr lang="en-US" sz="1800" dirty="0"/>
              <a:t>(1)</a:t>
            </a:r>
            <a:r>
              <a:rPr lang="en-US" sz="1800" b="0" dirty="0"/>
              <a:t>Subject to the provisions of subsection (c) of this section, the Commission shall regulate the rates, terms, and conditions for pole attachments to provide that such rates, terms, and conditions are just and reasonable, and shall adopt procedures necessary and appropriate to hear and resolve complaints concerning such rates, terms, and conditions. For purposes of enforcing any determinations resulting from complaint procedures established pursuant to this subsection, the Commission shall take such action as it deems appropriate and necessary, including issuing cease and desist orders, as authorized </a:t>
            </a:r>
            <a:r>
              <a:rPr lang="en-US" sz="1800" b="0" dirty="0" smtClean="0"/>
              <a:t>by Section 312(b) of this title. </a:t>
            </a:r>
            <a:r>
              <a:rPr lang="en-US" sz="1800" dirty="0" smtClean="0"/>
              <a:t>(</a:t>
            </a:r>
            <a:r>
              <a:rPr lang="en-US" sz="1800" dirty="0"/>
              <a:t>2)</a:t>
            </a:r>
            <a:r>
              <a:rPr lang="en-US" sz="1800" b="0" dirty="0"/>
              <a:t>The Commission shall prescribe by rule regulations to carry out the provisions of this section.</a:t>
            </a:r>
          </a:p>
          <a:p>
            <a:r>
              <a:rPr lang="en-US" altLang="en-US" sz="2400" dirty="0" smtClean="0"/>
              <a:t>FCC Pole Attachment Order</a:t>
            </a:r>
          </a:p>
          <a:p>
            <a:pPr lvl="1"/>
            <a:r>
              <a:rPr lang="en-US" altLang="en-US" sz="1800" dirty="0" smtClean="0"/>
              <a:t>2015- harmonizes rated paid by cable and telecom providers, sort of</a:t>
            </a:r>
          </a:p>
          <a:p>
            <a:pPr lvl="1"/>
            <a:r>
              <a:rPr lang="en-US" altLang="en-US" sz="1800" dirty="0"/>
              <a:t>2011- https://</a:t>
            </a:r>
            <a:r>
              <a:rPr lang="en-US" altLang="en-US" sz="1800" dirty="0" smtClean="0"/>
              <a:t>apps.fcc.gov/edocs_public/attachmatch/FCC-11-50A1.pdf</a:t>
            </a:r>
          </a:p>
        </p:txBody>
      </p:sp>
      <p:sp>
        <p:nvSpPr>
          <p:cNvPr id="16387" name="Rectangle 4"/>
          <p:cNvSpPr>
            <a:spLocks noGrp="1" noChangeArrowheads="1"/>
          </p:cNvSpPr>
          <p:nvPr>
            <p:ph type="dt" sz="quarter" idx="10"/>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endParaRPr lang="en-US" altLang="en-US" sz="900" b="0" dirty="0"/>
          </a:p>
        </p:txBody>
      </p:sp>
      <p:sp>
        <p:nvSpPr>
          <p:cNvPr id="16388" name="Rectangle 6"/>
          <p:cNvSpPr>
            <a:spLocks noGrp="1" noChangeArrowheads="1"/>
          </p:cNvSpPr>
          <p:nvPr>
            <p:ph type="sldNum" sz="quarter" idx="12"/>
          </p:nvPr>
        </p:nvSpPr>
        <p:spPr>
          <a:noFill/>
        </p:spPr>
        <p:txBody>
          <a:bodyPr/>
          <a:lstStyle>
            <a:lvl1pPr eaLnBrk="0" hangingPunct="0">
              <a:spcBef>
                <a:spcPct val="20000"/>
              </a:spcBef>
              <a:buClr>
                <a:srgbClr val="3368A7"/>
              </a:buClr>
              <a:buFont typeface="Wingdings" panose="05000000000000000000" pitchFamily="2" charset="2"/>
              <a:buChar char="v"/>
              <a:defRPr sz="2800" b="1">
                <a:solidFill>
                  <a:schemeClr val="tx1"/>
                </a:solidFill>
                <a:latin typeface="Arial" panose="020B0604020202020204" pitchFamily="34" charset="0"/>
                <a:cs typeface="Arial" panose="020B0604020202020204" pitchFamily="34" charset="0"/>
              </a:defRPr>
            </a:lvl1pPr>
            <a:lvl2pPr marL="742950" indent="-285750" eaLnBrk="0" hangingPunct="0">
              <a:spcBef>
                <a:spcPct val="20000"/>
              </a:spcBef>
              <a:buChar char="–"/>
              <a:defRPr sz="2800">
                <a:solidFill>
                  <a:schemeClr val="tx1"/>
                </a:solidFill>
                <a:latin typeface="Arial" panose="020B0604020202020204" pitchFamily="34" charset="0"/>
                <a:cs typeface="Arial" panose="020B0604020202020204" pitchFamily="34" charset="0"/>
              </a:defRPr>
            </a:lvl2pPr>
            <a:lvl3pPr marL="1143000" indent="-228600" eaLnBrk="0" hangingPunct="0">
              <a:spcBef>
                <a:spcPct val="20000"/>
              </a:spcBef>
              <a:buChar char="•"/>
              <a:defRPr sz="2400">
                <a:solidFill>
                  <a:schemeClr val="tx1"/>
                </a:solidFill>
                <a:latin typeface="Arial" panose="020B0604020202020204" pitchFamily="34" charset="0"/>
                <a:cs typeface="Arial" panose="020B0604020202020204" pitchFamily="34" charset="0"/>
              </a:defRPr>
            </a:lvl3pPr>
            <a:lvl4pPr marL="16002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4pPr>
            <a:lvl5pPr marL="2057400" indent="-228600" eaLnBrk="0" hangingPunct="0">
              <a:spcBef>
                <a:spcPct val="20000"/>
              </a:spcBef>
              <a:buChar char="»"/>
              <a:defRPr sz="2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cs typeface="Arial" panose="020B0604020202020204" pitchFamily="34" charset="0"/>
              </a:defRPr>
            </a:lvl9pPr>
          </a:lstStyle>
          <a:p>
            <a:pPr eaLnBrk="1" hangingPunct="1">
              <a:spcBef>
                <a:spcPct val="0"/>
              </a:spcBef>
              <a:buClrTx/>
              <a:buFontTx/>
              <a:buNone/>
            </a:pPr>
            <a:fld id="{1D6936D4-2331-432F-BC9D-678DC98E551F}" type="slidenum">
              <a:rPr lang="en-US" altLang="en-US" sz="900" b="0"/>
              <a:pPr eaLnBrk="1" hangingPunct="1">
                <a:spcBef>
                  <a:spcPct val="0"/>
                </a:spcBef>
                <a:buClrTx/>
                <a:buFontTx/>
                <a:buNone/>
              </a:pPr>
              <a:t>7</a:t>
            </a:fld>
            <a:endParaRPr lang="en-US" altLang="en-US" sz="900" b="0" dirty="0"/>
          </a:p>
        </p:txBody>
      </p:sp>
      <p:sp>
        <p:nvSpPr>
          <p:cNvPr id="16389" name="Rectangle 2"/>
          <p:cNvSpPr>
            <a:spLocks noGrp="1" noChangeArrowheads="1"/>
          </p:cNvSpPr>
          <p:nvPr>
            <p:ph type="title"/>
          </p:nvPr>
        </p:nvSpPr>
        <p:spPr>
          <a:xfrm>
            <a:off x="873125" y="76200"/>
            <a:ext cx="7696200" cy="609600"/>
          </a:xfrm>
        </p:spPr>
        <p:txBody>
          <a:bodyPr/>
          <a:lstStyle/>
          <a:p>
            <a:pPr algn="ctr"/>
            <a:r>
              <a:rPr lang="en-US" altLang="en-US" sz="3200" dirty="0" smtClean="0">
                <a:solidFill>
                  <a:schemeClr val="bg1"/>
                </a:solidFill>
              </a:rPr>
              <a:t>Legal Authority for Access to Poles</a:t>
            </a:r>
            <a:endParaRPr lang="en-US" altLang="en-US" sz="3200" dirty="0">
              <a:solidFill>
                <a:schemeClr val="bg1"/>
              </a:solidFill>
            </a:endParaRPr>
          </a:p>
        </p:txBody>
      </p:sp>
      <p:sp>
        <p:nvSpPr>
          <p:cNvPr id="2" name="Footer Placeholder 1"/>
          <p:cNvSpPr>
            <a:spLocks noGrp="1"/>
          </p:cNvSpPr>
          <p:nvPr>
            <p:ph type="ftr" sz="quarter" idx="11"/>
          </p:nvPr>
        </p:nvSpPr>
        <p:spPr/>
        <p:txBody>
          <a:bodyPr/>
          <a:lstStyle/>
          <a:p>
            <a:pPr>
              <a:defRPr/>
            </a:pPr>
            <a:r>
              <a:rPr lang="en-US"/>
              <a:t>www.fispalive.com Nashville 2017</a:t>
            </a:r>
          </a:p>
        </p:txBody>
      </p:sp>
    </p:spTree>
    <p:extLst>
      <p:ext uri="{BB962C8B-B14F-4D97-AF65-F5344CB8AC3E}">
        <p14:creationId xmlns:p14="http://schemas.microsoft.com/office/powerpoint/2010/main" val="2101336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696200" cy="609600"/>
          </a:xfrm>
        </p:spPr>
        <p:txBody>
          <a:bodyPr/>
          <a:lstStyle/>
          <a:p>
            <a:r>
              <a:rPr lang="en-US" altLang="en-US" sz="3200" dirty="0">
                <a:solidFill>
                  <a:prstClr val="white"/>
                </a:solidFill>
              </a:rPr>
              <a:t>Legal Authority for Access to </a:t>
            </a:r>
            <a:r>
              <a:rPr lang="en-US" altLang="en-US" sz="3200" dirty="0" smtClean="0">
                <a:solidFill>
                  <a:prstClr val="white"/>
                </a:solidFill>
              </a:rPr>
              <a:t>Poles</a:t>
            </a:r>
            <a:endParaRPr lang="en-US" dirty="0"/>
          </a:p>
        </p:txBody>
      </p:sp>
      <p:sp>
        <p:nvSpPr>
          <p:cNvPr id="3" name="Content Placeholder 2"/>
          <p:cNvSpPr>
            <a:spLocks noGrp="1"/>
          </p:cNvSpPr>
          <p:nvPr>
            <p:ph idx="1"/>
          </p:nvPr>
        </p:nvSpPr>
        <p:spPr>
          <a:xfrm>
            <a:off x="304800" y="1143000"/>
            <a:ext cx="8229600" cy="4876800"/>
          </a:xfrm>
        </p:spPr>
        <p:txBody>
          <a:bodyPr/>
          <a:lstStyle/>
          <a:p>
            <a:pPr marL="0" indent="0" algn="ctr">
              <a:buNone/>
            </a:pPr>
            <a:r>
              <a:rPr lang="en-US" dirty="0" smtClean="0"/>
              <a:t>Federal Timelines</a:t>
            </a:r>
          </a:p>
          <a:p>
            <a:pPr lvl="1"/>
            <a:r>
              <a:rPr lang="en-US" sz="2400" dirty="0" smtClean="0"/>
              <a:t>45 Days for Survey from Application Date</a:t>
            </a:r>
          </a:p>
          <a:p>
            <a:pPr lvl="1"/>
            <a:r>
              <a:rPr lang="en-US" sz="2400" dirty="0" smtClean="0"/>
              <a:t>14 Days for Estimate After Survey</a:t>
            </a:r>
          </a:p>
          <a:p>
            <a:pPr lvl="1"/>
            <a:r>
              <a:rPr lang="en-US" sz="2400" dirty="0" smtClean="0"/>
              <a:t>14 Days for </a:t>
            </a:r>
            <a:r>
              <a:rPr lang="en-US" sz="2400" dirty="0" err="1" smtClean="0"/>
              <a:t>Attacher</a:t>
            </a:r>
            <a:r>
              <a:rPr lang="en-US" sz="2400" dirty="0" smtClean="0"/>
              <a:t> to Accept Estimate</a:t>
            </a:r>
          </a:p>
          <a:p>
            <a:pPr lvl="1"/>
            <a:r>
              <a:rPr lang="en-US" sz="2400" dirty="0" smtClean="0"/>
              <a:t>60 Days to Complete Make Ready (or 90 days for wireless attachments above communication space), 15 day extension</a:t>
            </a:r>
          </a:p>
          <a:p>
            <a:pPr lvl="2"/>
            <a:r>
              <a:rPr lang="en-US" dirty="0" smtClean="0"/>
              <a:t>Assume control of make-ready</a:t>
            </a:r>
          </a:p>
          <a:p>
            <a:pPr lvl="1"/>
            <a:r>
              <a:rPr lang="en-US" sz="2400" dirty="0" smtClean="0"/>
              <a:t>Some extensions to these timelines if a large order, +300 poles</a:t>
            </a:r>
          </a:p>
          <a:p>
            <a:pPr lvl="1"/>
            <a:r>
              <a:rPr lang="en-US" sz="2400" dirty="0" smtClean="0"/>
              <a:t>Self-help provision</a:t>
            </a:r>
          </a:p>
        </p:txBody>
      </p:sp>
      <p:sp>
        <p:nvSpPr>
          <p:cNvPr id="4" name="Date Placeholder 3"/>
          <p:cNvSpPr>
            <a:spLocks noGrp="1"/>
          </p:cNvSpPr>
          <p:nvPr>
            <p:ph type="dt" sz="half" idx="10"/>
          </p:nvPr>
        </p:nvSpPr>
        <p:spPr/>
        <p:txBody>
          <a:bodyPr/>
          <a:lstStyle/>
          <a:p>
            <a:pPr>
              <a:defRPr/>
            </a:pPr>
            <a:fld id="{60457DD1-2198-45DF-8198-D95E929722C7}" type="datetime1">
              <a:rPr lang="en-US" smtClean="0"/>
              <a:t>2/14/2017</a:t>
            </a:fld>
            <a:endParaRPr lang="en-US"/>
          </a:p>
        </p:txBody>
      </p:sp>
      <p:sp>
        <p:nvSpPr>
          <p:cNvPr id="5" name="Footer Placeholder 4"/>
          <p:cNvSpPr>
            <a:spLocks noGrp="1"/>
          </p:cNvSpPr>
          <p:nvPr>
            <p:ph type="ftr" sz="quarter" idx="11"/>
          </p:nvPr>
        </p:nvSpPr>
        <p:spPr/>
        <p:txBody>
          <a:bodyPr/>
          <a:lstStyle/>
          <a:p>
            <a:pPr>
              <a:defRPr/>
            </a:pPr>
            <a:r>
              <a:rPr lang="en-US" smtClean="0"/>
              <a:t>www.fispalive.com Nashville 2017</a:t>
            </a:r>
            <a:endParaRPr lang="en-US"/>
          </a:p>
        </p:txBody>
      </p:sp>
      <p:sp>
        <p:nvSpPr>
          <p:cNvPr id="6" name="Slide Number Placeholder 5"/>
          <p:cNvSpPr>
            <a:spLocks noGrp="1"/>
          </p:cNvSpPr>
          <p:nvPr>
            <p:ph type="sldNum" sz="quarter" idx="12"/>
          </p:nvPr>
        </p:nvSpPr>
        <p:spPr/>
        <p:txBody>
          <a:bodyPr/>
          <a:lstStyle/>
          <a:p>
            <a:fld id="{AF30FBB2-AB8E-4E29-961D-EFEFEE14416A}" type="slidenum">
              <a:rPr lang="en-US" altLang="en-US" smtClean="0"/>
              <a:pPr/>
              <a:t>8</a:t>
            </a:fld>
            <a:endParaRPr lang="en-US" altLang="en-US"/>
          </a:p>
        </p:txBody>
      </p:sp>
    </p:spTree>
    <p:extLst>
      <p:ext uri="{BB962C8B-B14F-4D97-AF65-F5344CB8AC3E}">
        <p14:creationId xmlns:p14="http://schemas.microsoft.com/office/powerpoint/2010/main" val="155841018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76200"/>
            <a:ext cx="7696200" cy="609600"/>
          </a:xfrm>
        </p:spPr>
        <p:txBody>
          <a:bodyPr/>
          <a:lstStyle/>
          <a:p>
            <a:r>
              <a:rPr lang="en-US" altLang="en-US" sz="3200" dirty="0">
                <a:solidFill>
                  <a:prstClr val="white"/>
                </a:solidFill>
              </a:rPr>
              <a:t>Legal Authority for Access to </a:t>
            </a:r>
            <a:r>
              <a:rPr lang="en-US" altLang="en-US" sz="3200" dirty="0" smtClean="0">
                <a:solidFill>
                  <a:prstClr val="white"/>
                </a:solidFill>
              </a:rPr>
              <a:t>Poles</a:t>
            </a:r>
            <a:endParaRPr lang="en-US" dirty="0"/>
          </a:p>
        </p:txBody>
      </p:sp>
      <p:sp>
        <p:nvSpPr>
          <p:cNvPr id="3" name="Content Placeholder 2"/>
          <p:cNvSpPr>
            <a:spLocks noGrp="1"/>
          </p:cNvSpPr>
          <p:nvPr>
            <p:ph idx="1"/>
          </p:nvPr>
        </p:nvSpPr>
        <p:spPr>
          <a:xfrm>
            <a:off x="304800" y="1143000"/>
            <a:ext cx="8229600" cy="4876800"/>
          </a:xfrm>
        </p:spPr>
        <p:txBody>
          <a:bodyPr/>
          <a:lstStyle/>
          <a:p>
            <a:pPr marL="0" indent="0" algn="ctr">
              <a:buNone/>
            </a:pPr>
            <a:r>
              <a:rPr lang="en-US" dirty="0" smtClean="0"/>
              <a:t>Now for the caveats…</a:t>
            </a:r>
          </a:p>
          <a:p>
            <a:r>
              <a:rPr lang="en-US" dirty="0" smtClean="0"/>
              <a:t>224</a:t>
            </a:r>
            <a:r>
              <a:rPr lang="en-US" sz="2400" dirty="0" smtClean="0"/>
              <a:t>(f)</a:t>
            </a:r>
            <a:r>
              <a:rPr lang="en-US" sz="2400" cap="small" dirty="0" smtClean="0"/>
              <a:t>Nondiscriminatory </a:t>
            </a:r>
            <a:r>
              <a:rPr lang="en-US" sz="2400" cap="small" dirty="0"/>
              <a:t>access</a:t>
            </a:r>
            <a:r>
              <a:rPr lang="en-US" sz="2400" dirty="0"/>
              <a:t>(1)</a:t>
            </a:r>
            <a:r>
              <a:rPr lang="en-US" sz="2400" b="0" dirty="0"/>
              <a:t>A utility shall provide a cable television system or any </a:t>
            </a:r>
            <a:r>
              <a:rPr lang="en-US" sz="2400" b="0" u="sng" dirty="0"/>
              <a:t>telecommunications carrier </a:t>
            </a:r>
            <a:r>
              <a:rPr lang="en-US" sz="2400" b="0" dirty="0"/>
              <a:t>with nondiscriminatory access to any pole, duct, conduit, or right-of-way owned or controlled by it.</a:t>
            </a:r>
          </a:p>
          <a:p>
            <a:r>
              <a:rPr lang="en-US" sz="2400" dirty="0"/>
              <a:t>(2)</a:t>
            </a:r>
            <a:r>
              <a:rPr lang="en-US" sz="2400" b="0" dirty="0"/>
              <a:t>Notwithstanding paragraph (1), a utility providing electric service may deny a cable television system or any telecommunications carrier access to its poles, ducts, conduits, or rights-of-way, on a non-discriminatory </a:t>
            </a:r>
            <a:r>
              <a:rPr lang="en-US" sz="2400" b="0" dirty="0">
                <a:hlinkClick r:id="rId2" tooltip="[1]"/>
              </a:rPr>
              <a:t>[1]</a:t>
            </a:r>
            <a:r>
              <a:rPr lang="en-US" sz="2400" b="0" dirty="0"/>
              <a:t> basis where there is insufficient capacity and for reasons of safety, reliability and generally applicable engineering purposes.</a:t>
            </a:r>
          </a:p>
          <a:p>
            <a:endParaRPr lang="en-US" dirty="0" smtClean="0"/>
          </a:p>
        </p:txBody>
      </p:sp>
      <p:sp>
        <p:nvSpPr>
          <p:cNvPr id="4" name="Date Placeholder 3"/>
          <p:cNvSpPr>
            <a:spLocks noGrp="1"/>
          </p:cNvSpPr>
          <p:nvPr>
            <p:ph type="dt" sz="half" idx="10"/>
          </p:nvPr>
        </p:nvSpPr>
        <p:spPr/>
        <p:txBody>
          <a:bodyPr/>
          <a:lstStyle/>
          <a:p>
            <a:pPr>
              <a:defRPr/>
            </a:pPr>
            <a:fld id="{60457DD1-2198-45DF-8198-D95E929722C7}" type="datetime1">
              <a:rPr lang="en-US" smtClean="0"/>
              <a:t>2/14/2017</a:t>
            </a:fld>
            <a:endParaRPr lang="en-US"/>
          </a:p>
        </p:txBody>
      </p:sp>
      <p:sp>
        <p:nvSpPr>
          <p:cNvPr id="5" name="Footer Placeholder 4"/>
          <p:cNvSpPr>
            <a:spLocks noGrp="1"/>
          </p:cNvSpPr>
          <p:nvPr>
            <p:ph type="ftr" sz="quarter" idx="11"/>
          </p:nvPr>
        </p:nvSpPr>
        <p:spPr/>
        <p:txBody>
          <a:bodyPr/>
          <a:lstStyle/>
          <a:p>
            <a:pPr>
              <a:defRPr/>
            </a:pPr>
            <a:r>
              <a:rPr lang="en-US" smtClean="0"/>
              <a:t>www.fispalive.com Nashville 2017</a:t>
            </a:r>
            <a:endParaRPr lang="en-US"/>
          </a:p>
        </p:txBody>
      </p:sp>
      <p:sp>
        <p:nvSpPr>
          <p:cNvPr id="6" name="Slide Number Placeholder 5"/>
          <p:cNvSpPr>
            <a:spLocks noGrp="1"/>
          </p:cNvSpPr>
          <p:nvPr>
            <p:ph type="sldNum" sz="quarter" idx="12"/>
          </p:nvPr>
        </p:nvSpPr>
        <p:spPr/>
        <p:txBody>
          <a:bodyPr/>
          <a:lstStyle/>
          <a:p>
            <a:fld id="{AF30FBB2-AB8E-4E29-961D-EFEFEE14416A}" type="slidenum">
              <a:rPr lang="en-US" altLang="en-US" smtClean="0"/>
              <a:pPr/>
              <a:t>9</a:t>
            </a:fld>
            <a:endParaRPr lang="en-US" altLang="en-US"/>
          </a:p>
        </p:txBody>
      </p:sp>
    </p:spTree>
    <p:extLst>
      <p:ext uri="{BB962C8B-B14F-4D97-AF65-F5344CB8AC3E}">
        <p14:creationId xmlns:p14="http://schemas.microsoft.com/office/powerpoint/2010/main" val="663463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467TGp_Timeline_ligh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Office Theme 1">
        <a:dk1>
          <a:srgbClr val="000000"/>
        </a:dk1>
        <a:lt1>
          <a:srgbClr val="FFFFFF"/>
        </a:lt1>
        <a:dk2>
          <a:srgbClr val="4C004C"/>
        </a:dk2>
        <a:lt2>
          <a:srgbClr val="B2B2B2"/>
        </a:lt2>
        <a:accent1>
          <a:srgbClr val="EF4719"/>
        </a:accent1>
        <a:accent2>
          <a:srgbClr val="1D9FEF"/>
        </a:accent2>
        <a:accent3>
          <a:srgbClr val="FFFFFF"/>
        </a:accent3>
        <a:accent4>
          <a:srgbClr val="000000"/>
        </a:accent4>
        <a:accent5>
          <a:srgbClr val="F6B1AB"/>
        </a:accent5>
        <a:accent6>
          <a:srgbClr val="1990D9"/>
        </a:accent6>
        <a:hlink>
          <a:srgbClr val="5B5BE7"/>
        </a:hlink>
        <a:folHlink>
          <a:srgbClr val="699F21"/>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3366"/>
        </a:dk2>
        <a:lt2>
          <a:srgbClr val="C0C0C0"/>
        </a:lt2>
        <a:accent1>
          <a:srgbClr val="3D8AE7"/>
        </a:accent1>
        <a:accent2>
          <a:srgbClr val="AA6EEC"/>
        </a:accent2>
        <a:accent3>
          <a:srgbClr val="FFFFFF"/>
        </a:accent3>
        <a:accent4>
          <a:srgbClr val="000000"/>
        </a:accent4>
        <a:accent5>
          <a:srgbClr val="AFC4F1"/>
        </a:accent5>
        <a:accent6>
          <a:srgbClr val="9A63D6"/>
        </a:accent6>
        <a:hlink>
          <a:srgbClr val="84BC1E"/>
        </a:hlink>
        <a:folHlink>
          <a:srgbClr val="E45B06"/>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1A4634"/>
        </a:dk2>
        <a:lt2>
          <a:srgbClr val="969696"/>
        </a:lt2>
        <a:accent1>
          <a:srgbClr val="739018"/>
        </a:accent1>
        <a:accent2>
          <a:srgbClr val="3973B9"/>
        </a:accent2>
        <a:accent3>
          <a:srgbClr val="FFFFFF"/>
        </a:accent3>
        <a:accent4>
          <a:srgbClr val="000000"/>
        </a:accent4>
        <a:accent5>
          <a:srgbClr val="BCC6AB"/>
        </a:accent5>
        <a:accent6>
          <a:srgbClr val="3368A7"/>
        </a:accent6>
        <a:hlink>
          <a:srgbClr val="B639B9"/>
        </a:hlink>
        <a:folHlink>
          <a:srgbClr val="E19909"/>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467TGp_Timeline_light</Template>
  <TotalTime>11990</TotalTime>
  <Words>1220</Words>
  <Application>Microsoft Office PowerPoint</Application>
  <PresentationFormat>On-screen Show (4:3)</PresentationFormat>
  <Paragraphs>155</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467TGp_Timeline_light</vt:lpstr>
      <vt:lpstr>   Rules of Digging Up the Road</vt:lpstr>
      <vt:lpstr>Law Office of Kristopher E. Twomey, P.C. Counsel to the Competition® </vt:lpstr>
      <vt:lpstr>Legal Authority for Access to ROW</vt:lpstr>
      <vt:lpstr>Legal Authority for Access to ROW</vt:lpstr>
      <vt:lpstr>Legal Authority for Access to ROW</vt:lpstr>
      <vt:lpstr>Legal Authority for Access to ROW</vt:lpstr>
      <vt:lpstr>Legal Authority for Access to Poles</vt:lpstr>
      <vt:lpstr>Legal Authority for Access to Poles</vt:lpstr>
      <vt:lpstr>Legal Authority for Access to Poles</vt:lpstr>
      <vt:lpstr>Legal Authority for Access to Poles</vt:lpstr>
      <vt:lpstr>Legal Authority for Access to Poles</vt:lpstr>
      <vt:lpstr>Legal Authority for Access to Poles</vt:lpstr>
      <vt:lpstr>Access to Customer Premises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ThemeGallery PowerTemplate</dc:title>
  <dc:creator>sue</dc:creator>
  <cp:lastModifiedBy>Kristopher Twomey</cp:lastModifiedBy>
  <cp:revision>56</cp:revision>
  <dcterms:created xsi:type="dcterms:W3CDTF">2011-03-09T16:40:25Z</dcterms:created>
  <dcterms:modified xsi:type="dcterms:W3CDTF">2017-02-16T19:42:48Z</dcterms:modified>
</cp:coreProperties>
</file>