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2" r:id="rId3"/>
    <p:sldId id="260" r:id="rId4"/>
    <p:sldId id="261" r:id="rId5"/>
    <p:sldId id="263" r:id="rId6"/>
    <p:sldId id="264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2" d="100"/>
          <a:sy n="82" d="100"/>
        </p:scale>
        <p:origin x="20" y="2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8048" y="-233291"/>
            <a:ext cx="9176964" cy="709129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2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E686A-69A9-4D65-9428-214CA4C1D686}" type="datetimeFigureOut">
              <a:rPr lang="en-US" smtClean="0"/>
              <a:t>1/31/2015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90022-E860-43A6-9DE8-2C93E53B09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88297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E686A-69A9-4D65-9428-214CA4C1D686}" type="datetimeFigureOut">
              <a:rPr lang="en-US" smtClean="0"/>
              <a:t>1/31/2015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90022-E860-43A6-9DE8-2C93E53B09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791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E686A-69A9-4D65-9428-214CA4C1D686}" type="datetimeFigureOut">
              <a:rPr lang="en-US" smtClean="0"/>
              <a:t>1/31/2015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90022-E860-43A6-9DE8-2C93E53B09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24064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E686A-69A9-4D65-9428-214CA4C1D686}" type="datetimeFigureOut">
              <a:rPr lang="en-US" smtClean="0"/>
              <a:t>1/31/2015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90022-E860-43A6-9DE8-2C93E53B09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60629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E686A-69A9-4D65-9428-214CA4C1D686}" type="datetimeFigureOut">
              <a:rPr lang="en-US" smtClean="0"/>
              <a:t>1/31/2015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90022-E860-43A6-9DE8-2C93E53B09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8983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E686A-69A9-4D65-9428-214CA4C1D686}" type="datetimeFigureOut">
              <a:rPr lang="en-US" smtClean="0"/>
              <a:t>1/31/2015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90022-E860-43A6-9DE8-2C93E53B09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1871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E686A-69A9-4D65-9428-214CA4C1D686}" type="datetimeFigureOut">
              <a:rPr lang="en-US" smtClean="0"/>
              <a:t>1/31/2015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90022-E860-43A6-9DE8-2C93E53B09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96535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E686A-69A9-4D65-9428-214CA4C1D686}" type="datetimeFigureOut">
              <a:rPr lang="en-US" smtClean="0"/>
              <a:t>1/31/2015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90022-E860-43A6-9DE8-2C93E53B09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17032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E686A-69A9-4D65-9428-214CA4C1D686}" type="datetimeFigureOut">
              <a:rPr lang="en-US" smtClean="0"/>
              <a:t>1/31/2015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90022-E860-43A6-9DE8-2C93E53B09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1485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E686A-69A9-4D65-9428-214CA4C1D686}" type="datetimeFigureOut">
              <a:rPr lang="en-US" smtClean="0"/>
              <a:t>1/31/2015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90022-E860-43A6-9DE8-2C93E53B09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6876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E686A-69A9-4D65-9428-214CA4C1D686}" type="datetimeFigureOut">
              <a:rPr lang="en-US" smtClean="0"/>
              <a:t>1/31/2015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90022-E860-43A6-9DE8-2C93E53B09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0197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363287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CE686A-69A9-4D65-9428-214CA4C1D686}" type="datetimeFigureOut">
              <a:rPr lang="en-US" smtClean="0"/>
              <a:t>1/31/2015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390022-E860-43A6-9DE8-2C93E53B09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90734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2600" y="3886200"/>
            <a:ext cx="6400800" cy="17526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Carrier Relations Management</a:t>
            </a:r>
          </a:p>
          <a:p>
            <a:r>
              <a:rPr lang="en-US" sz="2400" dirty="0" smtClean="0"/>
              <a:t>Moderator: Kris Twomey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Panelists: Dan </a:t>
            </a:r>
            <a:r>
              <a:rPr lang="en-US" sz="2400" dirty="0" err="1" smtClean="0">
                <a:solidFill>
                  <a:schemeClr val="tx1"/>
                </a:solidFill>
              </a:rPr>
              <a:t>Bubb</a:t>
            </a:r>
            <a:r>
              <a:rPr lang="en-US" sz="2400" dirty="0" smtClean="0">
                <a:solidFill>
                  <a:schemeClr val="tx1"/>
                </a:solidFill>
              </a:rPr>
              <a:t> and Brian </a:t>
            </a:r>
            <a:r>
              <a:rPr lang="en-US" sz="2400" dirty="0" err="1" smtClean="0">
                <a:solidFill>
                  <a:schemeClr val="tx1"/>
                </a:solidFill>
              </a:rPr>
              <a:t>Worthen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09800" y="457200"/>
            <a:ext cx="5791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accent6">
                    <a:lumMod val="75000"/>
                  </a:schemeClr>
                </a:solidFill>
              </a:rPr>
              <a:t>Welcome to FISPA LIVE!</a:t>
            </a:r>
            <a:endParaRPr lang="en-US" sz="4000" b="1" dirty="0">
              <a:ln>
                <a:solidFill>
                  <a:schemeClr val="accent6">
                    <a:lumMod val="75000"/>
                  </a:schemeClr>
                </a:solidFill>
              </a:ln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8062" y="1524000"/>
            <a:ext cx="3114675" cy="1743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633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Topics to be Covered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Three sub-topics</a:t>
            </a:r>
            <a:endParaRPr lang="en-US" dirty="0" smtClean="0"/>
          </a:p>
          <a:p>
            <a:pPr lvl="1"/>
            <a:r>
              <a:rPr lang="en-US" dirty="0" smtClean="0"/>
              <a:t>Bandwidth </a:t>
            </a:r>
            <a:r>
              <a:rPr lang="en-US" dirty="0" smtClean="0"/>
              <a:t>Contracts, Underlying Carriers</a:t>
            </a:r>
          </a:p>
          <a:p>
            <a:pPr lvl="1"/>
            <a:r>
              <a:rPr lang="en-US" dirty="0" smtClean="0"/>
              <a:t>ILEC Interconnection Agreements</a:t>
            </a:r>
          </a:p>
          <a:p>
            <a:pPr lvl="1"/>
            <a:r>
              <a:rPr lang="en-US" dirty="0" smtClean="0"/>
              <a:t>Pole Attachment Agreements</a:t>
            </a:r>
          </a:p>
          <a:p>
            <a:r>
              <a:rPr lang="en-US" dirty="0" smtClean="0"/>
              <a:t>10 minutes per topic, 10 minutes for questions/discussion at the end</a:t>
            </a:r>
            <a:endParaRPr lang="en-US" dirty="0"/>
          </a:p>
          <a:p>
            <a:r>
              <a:rPr lang="en-US" dirty="0"/>
              <a:t>Feel free to ask </a:t>
            </a:r>
            <a:r>
              <a:rPr lang="en-US" dirty="0" smtClean="0"/>
              <a:t>questions as they come up</a:t>
            </a:r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fld id="{31CE686A-69A9-4D65-9428-214CA4C1D686}" type="datetimeFigureOut">
              <a:rPr lang="en-US" smtClean="0"/>
              <a:t>1/31/2015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US" dirty="0" smtClean="0"/>
              <a:t>FISPALIVE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6E390022-E860-43A6-9DE8-2C93E53B09E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422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Bandwidth Contracts/Underlying Carriers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err="1" smtClean="0"/>
              <a:t>Gotta</a:t>
            </a:r>
            <a:r>
              <a:rPr lang="en-US" dirty="0" smtClean="0"/>
              <a:t> move the bits as efficiently and effectively as possible</a:t>
            </a:r>
          </a:p>
          <a:p>
            <a:pPr lvl="1"/>
            <a:r>
              <a:rPr lang="en-US" dirty="0" smtClean="0"/>
              <a:t>Maximizing risk/reward</a:t>
            </a:r>
          </a:p>
          <a:p>
            <a:r>
              <a:rPr lang="en-US" dirty="0" smtClean="0"/>
              <a:t>How do you get there?</a:t>
            </a:r>
          </a:p>
          <a:p>
            <a:r>
              <a:rPr lang="en-US" dirty="0"/>
              <a:t>Focus on Contracting Side’s Motivation</a:t>
            </a:r>
          </a:p>
          <a:p>
            <a:pPr lvl="1"/>
            <a:r>
              <a:rPr lang="en-US" dirty="0"/>
              <a:t>Money</a:t>
            </a:r>
          </a:p>
          <a:p>
            <a:pPr lvl="1"/>
            <a:r>
              <a:rPr lang="en-US" dirty="0"/>
              <a:t>Control</a:t>
            </a:r>
          </a:p>
          <a:p>
            <a:pPr lvl="1"/>
            <a:r>
              <a:rPr lang="en-US" dirty="0"/>
              <a:t>Personal Concerns</a:t>
            </a:r>
          </a:p>
          <a:p>
            <a:pPr lvl="1"/>
            <a:r>
              <a:rPr lang="en-US" dirty="0"/>
              <a:t>Process-issues vs. anti-competition</a:t>
            </a:r>
          </a:p>
          <a:p>
            <a:pPr lvl="1"/>
            <a:r>
              <a:rPr lang="en-US" dirty="0"/>
              <a:t>Negotiation</a:t>
            </a:r>
          </a:p>
          <a:p>
            <a:pPr lvl="1"/>
            <a:r>
              <a:rPr lang="en-US" dirty="0"/>
              <a:t>Remedies</a:t>
            </a:r>
          </a:p>
          <a:p>
            <a:pPr lvl="2"/>
            <a:r>
              <a:rPr lang="en-US" dirty="0"/>
              <a:t>Business</a:t>
            </a:r>
          </a:p>
          <a:p>
            <a:pPr lvl="2"/>
            <a:r>
              <a:rPr lang="en-US" dirty="0"/>
              <a:t>Avoid Legal if at all Possible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fld id="{31CE686A-69A9-4D65-9428-214CA4C1D686}" type="datetimeFigureOut">
              <a:rPr lang="en-US" smtClean="0"/>
              <a:t>1/31/2015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US" dirty="0" smtClean="0"/>
              <a:t>FISPALIVE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6E390022-E860-43A6-9DE8-2C93E53B09E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4539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Interconnection Agreements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Dealing with ICA disputes- a day long workshop on its own</a:t>
            </a:r>
          </a:p>
          <a:p>
            <a:r>
              <a:rPr lang="en-US" dirty="0" smtClean="0"/>
              <a:t>We have entered crisis mode on getting new ICAs with reasonable terms and conditions</a:t>
            </a:r>
          </a:p>
          <a:p>
            <a:pPr lvl="1"/>
            <a:r>
              <a:rPr lang="en-US" dirty="0" smtClean="0"/>
              <a:t>How did we get here? What do we do?</a:t>
            </a:r>
          </a:p>
          <a:p>
            <a:r>
              <a:rPr lang="en-US" dirty="0" smtClean="0"/>
              <a:t>What does the future look like?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fld id="{31CE686A-69A9-4D65-9428-214CA4C1D686}" type="datetimeFigureOut">
              <a:rPr lang="en-US" smtClean="0"/>
              <a:t>1/31/2015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US" dirty="0" smtClean="0"/>
              <a:t>FISPALIVE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6E390022-E860-43A6-9DE8-2C93E53B09E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556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Pole and Conduit Agreements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Let’s build-out fiber!</a:t>
            </a:r>
          </a:p>
          <a:p>
            <a:r>
              <a:rPr lang="en-US" dirty="0" smtClean="0"/>
              <a:t>Uh oh. As if the ILEC wasn’t bad enough, now there’s an electric utility to deal with.</a:t>
            </a:r>
          </a:p>
          <a:p>
            <a:r>
              <a:rPr lang="en-US" dirty="0" smtClean="0"/>
              <a:t>And a municipality too?!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fld id="{31CE686A-69A9-4D65-9428-214CA4C1D686}" type="datetimeFigureOut">
              <a:rPr lang="en-US" smtClean="0"/>
              <a:t>1/31/2015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US" dirty="0" smtClean="0"/>
              <a:t>FISPALIVE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6E390022-E860-43A6-9DE8-2C93E53B09E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0118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Questions/Discussion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Fire away</a:t>
            </a:r>
          </a:p>
          <a:p>
            <a:r>
              <a:rPr lang="en-US" dirty="0" smtClean="0"/>
              <a:t>Thanks for coming. Hope this was useful.</a:t>
            </a:r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Kris Twomey- kris@lokt.net</a:t>
            </a:r>
          </a:p>
          <a:p>
            <a:pPr marL="0" indent="0" algn="ctr">
              <a:buNone/>
            </a:pPr>
            <a:r>
              <a:rPr lang="en-US" dirty="0" smtClean="0"/>
              <a:t>Dan </a:t>
            </a:r>
            <a:r>
              <a:rPr lang="en-US" dirty="0" err="1" smtClean="0"/>
              <a:t>Bubb</a:t>
            </a:r>
            <a:r>
              <a:rPr lang="en-US" dirty="0" smtClean="0"/>
              <a:t>- dan@corp.gorge.net</a:t>
            </a:r>
          </a:p>
          <a:p>
            <a:pPr marL="0" indent="0" algn="ctr">
              <a:buNone/>
            </a:pPr>
            <a:r>
              <a:rPr lang="en-US" dirty="0" smtClean="0"/>
              <a:t>Brian </a:t>
            </a:r>
            <a:r>
              <a:rPr lang="en-US" dirty="0" err="1" smtClean="0"/>
              <a:t>Worthen</a:t>
            </a:r>
            <a:r>
              <a:rPr lang="en-US" dirty="0" smtClean="0"/>
              <a:t>- b@tuskmail.com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fld id="{31CE686A-69A9-4D65-9428-214CA4C1D686}" type="datetimeFigureOut">
              <a:rPr lang="en-US" smtClean="0"/>
              <a:t>1/31/2015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US" dirty="0" smtClean="0"/>
              <a:t>FISPALIVE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6E390022-E860-43A6-9DE8-2C93E53B09E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1215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720</TotalTime>
  <Words>214</Words>
  <Application>Microsoft Office PowerPoint</Application>
  <PresentationFormat>On-screen Show (4:3)</PresentationFormat>
  <Paragraphs>55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Topics to be Covered</vt:lpstr>
      <vt:lpstr>Bandwidth Contracts/Underlying Carriers</vt:lpstr>
      <vt:lpstr>Interconnection Agreements</vt:lpstr>
      <vt:lpstr>Pole and Conduit Agreements</vt:lpstr>
      <vt:lpstr>Questions/Discussion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Sue</dc:creator>
  <cp:lastModifiedBy>Kristopher Twomey</cp:lastModifiedBy>
  <cp:revision>15</cp:revision>
  <dcterms:created xsi:type="dcterms:W3CDTF">2014-11-14T14:50:13Z</dcterms:created>
  <dcterms:modified xsi:type="dcterms:W3CDTF">2015-01-31T18:45:05Z</dcterms:modified>
</cp:coreProperties>
</file>